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.xml" ContentType="application/vnd.openxmlformats-officedocument.presentationml.notesSlide+xml"/>
  <Override PartName="/ppt/tags/tag69.xml" ContentType="application/vnd.openxmlformats-officedocument.presentationml.tags+xml"/>
  <Override PartName="/ppt/notesSlides/notesSlide3.xml" ContentType="application/vnd.openxmlformats-officedocument.presentationml.notesSlide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5.xml" ContentType="application/vnd.openxmlformats-officedocument.presentationml.notesSlide+xml"/>
  <Override PartName="/ppt/tags/tag76.xml" ContentType="application/vnd.openxmlformats-officedocument.presentationml.tags+xml"/>
  <Override PartName="/ppt/notesSlides/notesSlide6.xml" ContentType="application/vnd.openxmlformats-officedocument.presentationml.notesSlide+xml"/>
  <Override PartName="/ppt/tags/tag77.xml" ContentType="application/vnd.openxmlformats-officedocument.presentationml.tags+xml"/>
  <Override PartName="/ppt/notesSlides/notesSlide7.xml" ContentType="application/vnd.openxmlformats-officedocument.presentationml.notesSlide+xml"/>
  <Override PartName="/ppt/tags/tag78.xml" ContentType="application/vnd.openxmlformats-officedocument.presentationml.tags+xml"/>
  <Override PartName="/ppt/notesSlides/notesSlide8.xml" ContentType="application/vnd.openxmlformats-officedocument.presentationml.notesSlide+xml"/>
  <Override PartName="/ppt/tags/tag79.xml" ContentType="application/vnd.openxmlformats-officedocument.presentationml.tags+xml"/>
  <Override PartName="/ppt/notesSlides/notesSlide9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0.xml" ContentType="application/vnd.openxmlformats-officedocument.presentationml.notesSlide+xml"/>
  <Override PartName="/ppt/tags/tag85.xml" ContentType="application/vnd.openxmlformats-officedocument.presentationml.tags+xml"/>
  <Override PartName="/ppt/notesSlides/notesSlide11.xml" ContentType="application/vnd.openxmlformats-officedocument.presentationml.notesSlide+xml"/>
  <Override PartName="/ppt/tags/tag86.xml" ContentType="application/vnd.openxmlformats-officedocument.presentationml.tags+xml"/>
  <Override PartName="/ppt/notesSlides/notesSlide12.xml" ContentType="application/vnd.openxmlformats-officedocument.presentationml.notesSlide+xml"/>
  <Override PartName="/ppt/tags/tag87.xml" ContentType="application/vnd.openxmlformats-officedocument.presentationml.tags+xml"/>
  <Override PartName="/ppt/notesSlides/notesSlide13.xml" ContentType="application/vnd.openxmlformats-officedocument.presentationml.notesSlide+xml"/>
  <Override PartName="/ppt/tags/tag88.xml" ContentType="application/vnd.openxmlformats-officedocument.presentationml.tags+xml"/>
  <Override PartName="/ppt/notesSlides/notesSlide14.xml" ContentType="application/vnd.openxmlformats-officedocument.presentationml.notesSlide+xml"/>
  <Override PartName="/ppt/tags/tag89.xml" ContentType="application/vnd.openxmlformats-officedocument.presentationml.tags+xml"/>
  <Override PartName="/ppt/notesSlides/notesSlide1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6.xml" ContentType="application/vnd.openxmlformats-officedocument.presentationml.notesSlide+xml"/>
  <Override PartName="/ppt/tags/tag95.xml" ContentType="application/vnd.openxmlformats-officedocument.presentationml.tags+xml"/>
  <Override PartName="/ppt/notesSlides/notesSlide17.xml" ContentType="application/vnd.openxmlformats-officedocument.presentationml.notesSlide+xml"/>
  <Override PartName="/ppt/tags/tag96.xml" ContentType="application/vnd.openxmlformats-officedocument.presentationml.tags+xml"/>
  <Override PartName="/ppt/notesSlides/notesSlide18.xml" ContentType="application/vnd.openxmlformats-officedocument.presentationml.notesSlide+xml"/>
  <Override PartName="/ppt/tags/tag97.xml" ContentType="application/vnd.openxmlformats-officedocument.presentationml.tags+xml"/>
  <Override PartName="/ppt/notesSlides/notesSlide19.xml" ContentType="application/vnd.openxmlformats-officedocument.presentationml.notesSlide+xml"/>
  <Override PartName="/ppt/tags/tag98.xml" ContentType="application/vnd.openxmlformats-officedocument.presentationml.tags+xml"/>
  <Override PartName="/ppt/notesSlides/notesSlide20.xml" ContentType="application/vnd.openxmlformats-officedocument.presentationml.notesSlide+xml"/>
  <Override PartName="/ppt/tags/tag99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4"/>
  </p:notesMasterIdLst>
  <p:sldIdLst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5719763"/>
  <p:notesSz cx="6858000" cy="9144000"/>
  <p:embeddedFontLst>
    <p:embeddedFont>
      <p:font typeface="DengXian" panose="02010600030101010101" pitchFamily="2" charset="-122"/>
      <p:regular r:id="rId25"/>
      <p:bold r:id="rId26"/>
    </p:embeddedFont>
    <p:embeddedFont>
      <p:font typeface="Arial Unicode MS" panose="020B0604020202020204" pitchFamily="34" charset="-122"/>
      <p:regular r:id="rId27"/>
    </p:embeddedFont>
    <p:embeddedFont>
      <p:font typeface="等线 Light" panose="02010600030101010101" pitchFamily="2" charset="-122"/>
      <p:regular r:id="rId28"/>
    </p:embeddedFont>
    <p:embeddedFont>
      <p:font typeface="Microsoft YaHei" panose="020B0503020204020204" pitchFamily="34" charset="-122"/>
      <p:regular r:id="rId29"/>
      <p:bold r:id="rId30"/>
    </p:embeddedFont>
    <p:embeddedFont>
      <p:font typeface="Microsoft YaHei" panose="020B0503020204020204" pitchFamily="34" charset="-122"/>
      <p:regular r:id="rId29"/>
      <p:bold r:id="rId30"/>
    </p:embeddedFont>
    <p:embeddedFont>
      <p:font typeface="等线" panose="02010600030101010101" pitchFamily="2" charset="-122"/>
      <p:regular r:id="rId31"/>
      <p:bold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8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31927"/>
    <a:srgbClr val="22266C"/>
    <a:srgbClr val="00B0F0"/>
    <a:srgbClr val="2C318C"/>
    <a:srgbClr val="9A0000"/>
    <a:srgbClr val="FF6D6D"/>
    <a:srgbClr val="4C8BAA"/>
    <a:srgbClr val="374C7B"/>
    <a:srgbClr val="41A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0" autoAdjust="0"/>
    <p:restoredTop sz="95576" autoAdjust="0"/>
  </p:normalViewPr>
  <p:slideViewPr>
    <p:cSldViewPr snapToGrid="0">
      <p:cViewPr varScale="1">
        <p:scale>
          <a:sx n="97" d="100"/>
          <a:sy n="97" d="100"/>
        </p:scale>
        <p:origin x="1090" y="67"/>
      </p:cViewPr>
      <p:guideLst>
        <p:guide orient="horz" pos="1648"/>
        <p:guide pos="28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1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91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2451" y="1143000"/>
            <a:ext cx="4933098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91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91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1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82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59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104859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65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8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69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9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69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159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7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7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632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7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720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668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7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73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562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74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74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779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75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75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629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76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76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327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77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77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121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78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78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19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1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104861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304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79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79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445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结束页，可以在这里链接到</a:t>
            </a:r>
            <a:r>
              <a:rPr lang="en-US" altLang="zh-CN" dirty="0"/>
              <a:t>Datawhale</a:t>
            </a:r>
            <a:r>
              <a:rPr lang="zh-CN" altLang="en-US" dirty="0"/>
              <a:t>的介绍之类的地方</a:t>
            </a:r>
          </a:p>
          <a:p>
            <a:endParaRPr lang="zh-CN" altLang="en-US" dirty="0"/>
          </a:p>
        </p:txBody>
      </p:sp>
      <p:sp>
        <p:nvSpPr>
          <p:cNvPr id="104880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56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0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60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22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05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过度页</a:t>
            </a:r>
          </a:p>
          <a:p>
            <a:endParaRPr lang="zh-CN" altLang="en-US" dirty="0"/>
          </a:p>
        </p:txBody>
      </p:sp>
      <p:sp>
        <p:nvSpPr>
          <p:cNvPr id="104863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22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64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501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65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389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6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66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58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62025" y="1143000"/>
            <a:ext cx="4933950" cy="3086100"/>
          </a:xfrm>
        </p:spPr>
      </p:sp>
      <p:sp>
        <p:nvSpPr>
          <p:cNvPr id="104867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这一章是第一章，图片处可放照片可以放上个人介绍。</a:t>
            </a:r>
          </a:p>
          <a:p>
            <a:r>
              <a:rPr lang="zh-CN" altLang="en-US" dirty="0"/>
              <a:t>个人介绍可分为个人介绍</a:t>
            </a:r>
            <a:r>
              <a:rPr lang="en-US" altLang="zh-CN" dirty="0"/>
              <a:t>+</a:t>
            </a:r>
            <a:r>
              <a:rPr lang="zh-CN" altLang="en-US" dirty="0"/>
              <a:t>个人经历</a:t>
            </a:r>
            <a:r>
              <a:rPr lang="en-US" altLang="zh-CN" dirty="0"/>
              <a:t>+</a:t>
            </a:r>
            <a:r>
              <a:rPr lang="zh-CN" altLang="en-US" dirty="0"/>
              <a:t>主题分享故事</a:t>
            </a:r>
          </a:p>
          <a:p>
            <a:endParaRPr lang="zh-CN" altLang="en-US" dirty="0"/>
          </a:p>
        </p:txBody>
      </p:sp>
      <p:sp>
        <p:nvSpPr>
          <p:cNvPr id="104867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FD6A6602-9FE7-3348-B3B5-5DEAEE2A5EF4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8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标题 1"/>
          <p:cNvSpPr>
            <a:spLocks noGrp="1"/>
          </p:cNvSpPr>
          <p:nvPr>
            <p:ph type="ctrTitle"/>
          </p:nvPr>
        </p:nvSpPr>
        <p:spPr>
          <a:xfrm>
            <a:off x="1143000" y="936235"/>
            <a:ext cx="6858000" cy="1991650"/>
          </a:xfrm>
        </p:spPr>
        <p:txBody>
          <a:bodyPr anchor="b"/>
          <a:lstStyle>
            <a:lvl1pPr algn="ctr">
              <a:defRPr sz="500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93" name="副标题 2"/>
          <p:cNvSpPr>
            <a:spLocks noGrp="1"/>
          </p:cNvSpPr>
          <p:nvPr>
            <p:ph type="subTitle" idx="1"/>
          </p:nvPr>
        </p:nvSpPr>
        <p:spPr>
          <a:xfrm>
            <a:off x="1143000" y="3004690"/>
            <a:ext cx="6858000" cy="1381177"/>
          </a:xfrm>
        </p:spPr>
        <p:txBody>
          <a:bodyPr/>
          <a:lstStyle>
            <a:lvl1pPr marL="0" indent="0" algn="ctr">
              <a:buNone/>
              <a:defRPr sz="2000"/>
            </a:lvl1pPr>
            <a:lvl2pPr marL="381000" indent="0" algn="ctr">
              <a:buNone/>
              <a:defRPr sz="1670"/>
            </a:lvl2pPr>
            <a:lvl3pPr marL="762635" indent="0" algn="ctr">
              <a:buNone/>
              <a:defRPr sz="1500"/>
            </a:lvl3pPr>
            <a:lvl4pPr marL="1143635" indent="0" algn="ctr">
              <a:buNone/>
              <a:defRPr sz="1335"/>
            </a:lvl4pPr>
            <a:lvl5pPr marL="1525270" indent="0" algn="ctr">
              <a:buNone/>
              <a:defRPr sz="1335"/>
            </a:lvl5pPr>
            <a:lvl6pPr marL="1906270" indent="0" algn="ctr">
              <a:buNone/>
              <a:defRPr sz="1335"/>
            </a:lvl6pPr>
            <a:lvl7pPr marL="2288540" indent="0" algn="ctr">
              <a:buNone/>
              <a:defRPr sz="1335"/>
            </a:lvl7pPr>
            <a:lvl8pPr marL="2670175" indent="0" algn="ctr">
              <a:buNone/>
              <a:defRPr sz="1335"/>
            </a:lvl8pPr>
            <a:lvl9pPr marL="3051175" indent="0" algn="ctr">
              <a:buNone/>
              <a:defRPr sz="133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59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59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78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7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8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04574"/>
            <a:ext cx="1971675" cy="48480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6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04574"/>
            <a:ext cx="5800725" cy="48480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6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6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7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02412" y="2159050"/>
            <a:ext cx="8139178" cy="750053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505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1048816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02412" y="2974762"/>
            <a:ext cx="8139178" cy="793276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/>
                </a:solidFill>
              </a:defRPr>
            </a:lvl1pPr>
            <a:lvl2pPr marL="381000" indent="0" algn="ctr">
              <a:buNone/>
              <a:defRPr sz="1670"/>
            </a:lvl2pPr>
            <a:lvl3pPr marL="762635" indent="0" algn="ctr">
              <a:buNone/>
              <a:defRPr sz="1500"/>
            </a:lvl3pPr>
            <a:lvl4pPr marL="1143635" indent="0" algn="ctr">
              <a:buNone/>
              <a:defRPr sz="1335"/>
            </a:lvl4pPr>
            <a:lvl5pPr marL="1525270" indent="0" algn="ctr">
              <a:buNone/>
              <a:defRPr sz="1335"/>
            </a:lvl5pPr>
            <a:lvl6pPr marL="1906270" indent="0" algn="ctr">
              <a:buNone/>
              <a:defRPr sz="1335"/>
            </a:lvl6pPr>
            <a:lvl7pPr marL="2288540" indent="0" algn="ctr">
              <a:buNone/>
              <a:defRPr sz="1335"/>
            </a:lvl7pPr>
            <a:lvl8pPr marL="2670175" indent="0" algn="ctr">
              <a:buNone/>
              <a:defRPr sz="1335"/>
            </a:lvl8pPr>
            <a:lvl9pPr marL="3051175" indent="0" algn="ctr">
              <a:buNone/>
              <a:defRPr sz="1335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048817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18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19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60359"/>
            <a:ext cx="8139178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811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2412" y="1081076"/>
            <a:ext cx="8139178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812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13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14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48" y="3177105"/>
            <a:ext cx="8139178" cy="521223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0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840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02444" y="3763476"/>
            <a:ext cx="8139178" cy="899216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335" b="0" i="0" u="none" strike="noStrike" kern="1200" cap="none" spc="15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381000" indent="0">
              <a:buNone/>
              <a:defRPr sz="1670">
                <a:solidFill>
                  <a:schemeClr val="tx1">
                    <a:tint val="75000"/>
                  </a:schemeClr>
                </a:solidFill>
              </a:defRPr>
            </a:lvl2pPr>
            <a:lvl3pPr marL="7626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363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4pPr>
            <a:lvl5pPr marL="1525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5pPr>
            <a:lvl6pPr marL="1906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6pPr>
            <a:lvl7pPr marL="228854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7pPr>
            <a:lvl8pPr marL="267017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8pPr>
            <a:lvl9pPr marL="305117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48841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42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43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60359"/>
            <a:ext cx="8139178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834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502448" y="1081076"/>
            <a:ext cx="3962432" cy="420418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835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79158" y="1081076"/>
            <a:ext cx="3962432" cy="4204186"/>
          </a:xfrm>
        </p:spPr>
        <p:txBody>
          <a:bodyPr>
            <a:noAutofit/>
          </a:bodyPr>
          <a:lstStyle>
            <a:lvl1pPr>
              <a:defRPr sz="133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33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3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3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3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836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37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8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412" y="360359"/>
            <a:ext cx="8139178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1048855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02448" y="1081076"/>
            <a:ext cx="3962432" cy="317819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670" b="1" u="none" strike="noStrike" kern="1200" cap="none" spc="200" normalizeH="0" baseline="0">
                <a:solidFill>
                  <a:schemeClr val="tx1"/>
                </a:solidFill>
              </a:defRPr>
            </a:lvl1pPr>
            <a:lvl2pPr marL="381000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3635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270" indent="0">
              <a:buNone/>
              <a:defRPr sz="1335" b="1"/>
            </a:lvl6pPr>
            <a:lvl7pPr marL="2288540" indent="0">
              <a:buNone/>
              <a:defRPr sz="1335" b="1"/>
            </a:lvl7pPr>
            <a:lvl8pPr marL="2670175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048856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02444" y="1492355"/>
            <a:ext cx="3962400" cy="3797309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857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76813" y="1081076"/>
            <a:ext cx="3962432" cy="317819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1670" b="1" i="0" u="none" strike="noStrike" kern="1200" cap="none" spc="20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381000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3635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270" indent="0">
              <a:buNone/>
              <a:defRPr sz="1335" b="1"/>
            </a:lvl6pPr>
            <a:lvl7pPr marL="2288540" indent="0">
              <a:buNone/>
              <a:defRPr sz="1335" b="1"/>
            </a:lvl7pPr>
            <a:lvl8pPr marL="2670175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1048858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76813" y="1492355"/>
            <a:ext cx="3962432" cy="3797309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1048859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60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61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48851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52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53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08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9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502448" y="1081076"/>
            <a:ext cx="3962432" cy="4204186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845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4679194" y="1081076"/>
            <a:ext cx="3962432" cy="4204186"/>
          </a:xfrm>
        </p:spPr>
        <p:txBody>
          <a:bodyPr vert="horz" lIns="101600" tIns="0" rIns="82550" bIns="0" rtlCol="0">
            <a:norm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1048846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2020-05-21</a:t>
            </a:fld>
            <a:endParaRPr lang="zh-CN" altLang="en-US" dirty="0"/>
          </a:p>
        </p:txBody>
      </p:sp>
      <p:sp>
        <p:nvSpPr>
          <p:cNvPr id="1048847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848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84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7928351" y="794548"/>
            <a:ext cx="713238" cy="4495231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1048821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502444" y="794541"/>
            <a:ext cx="7371076" cy="4495231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822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23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4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26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27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828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02448" y="794548"/>
            <a:ext cx="8139178" cy="420418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30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31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4883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02412" y="2159050"/>
            <a:ext cx="8139178" cy="750053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505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标题 1"/>
          <p:cNvSpPr>
            <a:spLocks noGrp="1"/>
          </p:cNvSpPr>
          <p:nvPr>
            <p:ph type="title"/>
          </p:nvPr>
        </p:nvSpPr>
        <p:spPr>
          <a:xfrm>
            <a:off x="623888" y="1426202"/>
            <a:ext cx="7886700" cy="2379650"/>
          </a:xfrm>
        </p:spPr>
        <p:txBody>
          <a:bodyPr anchor="b"/>
          <a:lstStyle>
            <a:lvl1pPr>
              <a:defRPr sz="500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83" name="文本占位符 2"/>
          <p:cNvSpPr>
            <a:spLocks noGrp="1"/>
          </p:cNvSpPr>
          <p:nvPr>
            <p:ph type="body" idx="1"/>
          </p:nvPr>
        </p:nvSpPr>
        <p:spPr>
          <a:xfrm>
            <a:off x="623888" y="3828364"/>
            <a:ext cx="7886700" cy="125140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1000" indent="0">
              <a:buNone/>
              <a:defRPr sz="1670">
                <a:solidFill>
                  <a:schemeClr val="tx1">
                    <a:tint val="75000"/>
                  </a:schemeClr>
                </a:solidFill>
              </a:defRPr>
            </a:lvl2pPr>
            <a:lvl3pPr marL="7626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363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4pPr>
            <a:lvl5pPr marL="1525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5pPr>
            <a:lvl6pPr marL="1906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6pPr>
            <a:lvl7pPr marL="228854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7pPr>
            <a:lvl8pPr marL="267017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8pPr>
            <a:lvl9pPr marL="305117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8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8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8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88" name="内容占位符 2"/>
          <p:cNvSpPr>
            <a:spLocks noGrp="1"/>
          </p:cNvSpPr>
          <p:nvPr>
            <p:ph sz="half" idx="1"/>
          </p:nvPr>
        </p:nvSpPr>
        <p:spPr>
          <a:xfrm>
            <a:off x="628650" y="1522870"/>
            <a:ext cx="3886200" cy="36297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89" name="内容占位符 3"/>
          <p:cNvSpPr>
            <a:spLocks noGrp="1"/>
          </p:cNvSpPr>
          <p:nvPr>
            <p:ph sz="half" idx="2"/>
          </p:nvPr>
        </p:nvSpPr>
        <p:spPr>
          <a:xfrm>
            <a:off x="4629150" y="1522870"/>
            <a:ext cx="3886200" cy="36297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9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9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9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标题 1"/>
          <p:cNvSpPr>
            <a:spLocks noGrp="1"/>
          </p:cNvSpPr>
          <p:nvPr>
            <p:ph type="title"/>
          </p:nvPr>
        </p:nvSpPr>
        <p:spPr>
          <a:xfrm>
            <a:off x="629841" y="304574"/>
            <a:ext cx="7886700" cy="11057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94" name="文本占位符 2"/>
          <p:cNvSpPr>
            <a:spLocks noGrp="1"/>
          </p:cNvSpPr>
          <p:nvPr>
            <p:ph type="body" idx="1"/>
          </p:nvPr>
        </p:nvSpPr>
        <p:spPr>
          <a:xfrm>
            <a:off x="629841" y="1402365"/>
            <a:ext cx="3868340" cy="68727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00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3635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270" indent="0">
              <a:buNone/>
              <a:defRPr sz="1335" b="1"/>
            </a:lvl6pPr>
            <a:lvl7pPr marL="2288540" indent="0">
              <a:buNone/>
              <a:defRPr sz="1335" b="1"/>
            </a:lvl7pPr>
            <a:lvl8pPr marL="2670175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95" name="内容占位符 3"/>
          <p:cNvSpPr>
            <a:spLocks noGrp="1"/>
          </p:cNvSpPr>
          <p:nvPr>
            <p:ph sz="half" idx="2"/>
          </p:nvPr>
        </p:nvSpPr>
        <p:spPr>
          <a:xfrm>
            <a:off x="629841" y="2089643"/>
            <a:ext cx="3868340" cy="3073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9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02365"/>
            <a:ext cx="3887391" cy="68727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000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3635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270" indent="0">
              <a:buNone/>
              <a:defRPr sz="1335" b="1"/>
            </a:lvl6pPr>
            <a:lvl7pPr marL="2288540" indent="0">
              <a:buNone/>
              <a:defRPr sz="1335" b="1"/>
            </a:lvl7pPr>
            <a:lvl8pPr marL="2670175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97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089643"/>
            <a:ext cx="3887391" cy="3073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89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9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0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6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6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6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90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0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标题 1"/>
          <p:cNvSpPr>
            <a:spLocks noGrp="1"/>
          </p:cNvSpPr>
          <p:nvPr>
            <p:ph type="title"/>
          </p:nvPr>
        </p:nvSpPr>
        <p:spPr>
          <a:xfrm>
            <a:off x="629841" y="381380"/>
            <a:ext cx="2949178" cy="1334829"/>
          </a:xfrm>
        </p:spPr>
        <p:txBody>
          <a:bodyPr anchor="b"/>
          <a:lstStyle>
            <a:lvl1pPr>
              <a:defRPr sz="267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05" name="内容占位符 2"/>
          <p:cNvSpPr>
            <a:spLocks noGrp="1"/>
          </p:cNvSpPr>
          <p:nvPr>
            <p:ph idx="1"/>
          </p:nvPr>
        </p:nvSpPr>
        <p:spPr>
          <a:xfrm>
            <a:off x="3887391" y="823674"/>
            <a:ext cx="4629150" cy="4065402"/>
          </a:xfrm>
        </p:spPr>
        <p:txBody>
          <a:bodyPr/>
          <a:lstStyle>
            <a:lvl1pPr>
              <a:defRPr sz="2670"/>
            </a:lvl1pPr>
            <a:lvl2pPr>
              <a:defRPr sz="2335"/>
            </a:lvl2pPr>
            <a:lvl3pPr>
              <a:defRPr sz="2000"/>
            </a:lvl3pPr>
            <a:lvl4pPr>
              <a:defRPr sz="1670"/>
            </a:lvl4pPr>
            <a:lvl5pPr>
              <a:defRPr sz="1670"/>
            </a:lvl5pPr>
            <a:lvl6pPr>
              <a:defRPr sz="1670"/>
            </a:lvl6pPr>
            <a:lvl7pPr>
              <a:defRPr sz="1670"/>
            </a:lvl7pPr>
            <a:lvl8pPr>
              <a:defRPr sz="1670"/>
            </a:lvl8pPr>
            <a:lvl9pPr>
              <a:defRPr sz="16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906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209"/>
            <a:ext cx="2949178" cy="3179489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70"/>
            </a:lvl2pPr>
            <a:lvl3pPr marL="762635" indent="0">
              <a:buNone/>
              <a:defRPr sz="1000"/>
            </a:lvl3pPr>
            <a:lvl4pPr marL="1143635" indent="0">
              <a:buNone/>
              <a:defRPr sz="835"/>
            </a:lvl4pPr>
            <a:lvl5pPr marL="1525270" indent="0">
              <a:buNone/>
              <a:defRPr sz="835"/>
            </a:lvl5pPr>
            <a:lvl6pPr marL="1906270" indent="0">
              <a:buNone/>
              <a:defRPr sz="835"/>
            </a:lvl6pPr>
            <a:lvl7pPr marL="2288540" indent="0">
              <a:buNone/>
              <a:defRPr sz="835"/>
            </a:lvl7pPr>
            <a:lvl8pPr marL="2670175" indent="0">
              <a:buNone/>
              <a:defRPr sz="835"/>
            </a:lvl8pPr>
            <a:lvl9pPr marL="3051175" indent="0">
              <a:buNone/>
              <a:defRPr sz="8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90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90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90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标题 1"/>
          <p:cNvSpPr>
            <a:spLocks noGrp="1"/>
          </p:cNvSpPr>
          <p:nvPr>
            <p:ph type="title"/>
          </p:nvPr>
        </p:nvSpPr>
        <p:spPr>
          <a:xfrm>
            <a:off x="629841" y="381380"/>
            <a:ext cx="2949178" cy="1334829"/>
          </a:xfrm>
        </p:spPr>
        <p:txBody>
          <a:bodyPr anchor="b"/>
          <a:lstStyle>
            <a:lvl1pPr>
              <a:defRPr sz="267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72" name="图片占位符 2"/>
          <p:cNvSpPr>
            <a:spLocks noGrp="1"/>
          </p:cNvSpPr>
          <p:nvPr>
            <p:ph type="pic" idx="1"/>
          </p:nvPr>
        </p:nvSpPr>
        <p:spPr>
          <a:xfrm>
            <a:off x="3887391" y="823674"/>
            <a:ext cx="4629150" cy="4065402"/>
          </a:xfrm>
        </p:spPr>
        <p:txBody>
          <a:bodyPr/>
          <a:lstStyle>
            <a:lvl1pPr marL="0" indent="0">
              <a:buNone/>
              <a:defRPr sz="2670"/>
            </a:lvl1pPr>
            <a:lvl2pPr marL="381000" indent="0">
              <a:buNone/>
              <a:defRPr sz="2335"/>
            </a:lvl2pPr>
            <a:lvl3pPr marL="762635" indent="0">
              <a:buNone/>
              <a:defRPr sz="2000"/>
            </a:lvl3pPr>
            <a:lvl4pPr marL="1143635" indent="0">
              <a:buNone/>
              <a:defRPr sz="1670"/>
            </a:lvl4pPr>
            <a:lvl5pPr marL="1525270" indent="0">
              <a:buNone/>
              <a:defRPr sz="1670"/>
            </a:lvl5pPr>
            <a:lvl6pPr marL="1906270" indent="0">
              <a:buNone/>
              <a:defRPr sz="1670"/>
            </a:lvl6pPr>
            <a:lvl7pPr marL="2288540" indent="0">
              <a:buNone/>
              <a:defRPr sz="1670"/>
            </a:lvl7pPr>
            <a:lvl8pPr marL="2670175" indent="0">
              <a:buNone/>
              <a:defRPr sz="1670"/>
            </a:lvl8pPr>
            <a:lvl9pPr marL="3051175" indent="0">
              <a:buNone/>
              <a:defRPr sz="1670"/>
            </a:lvl9pPr>
          </a:lstStyle>
          <a:p>
            <a:endParaRPr lang="zh-CN" altLang="en-US"/>
          </a:p>
        </p:txBody>
      </p:sp>
      <p:sp>
        <p:nvSpPr>
          <p:cNvPr id="1048873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209"/>
            <a:ext cx="2949178" cy="3179489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70"/>
            </a:lvl2pPr>
            <a:lvl3pPr marL="762635" indent="0">
              <a:buNone/>
              <a:defRPr sz="1000"/>
            </a:lvl3pPr>
            <a:lvl4pPr marL="1143635" indent="0">
              <a:buNone/>
              <a:defRPr sz="835"/>
            </a:lvl4pPr>
            <a:lvl5pPr marL="1525270" indent="0">
              <a:buNone/>
              <a:defRPr sz="835"/>
            </a:lvl5pPr>
            <a:lvl6pPr marL="1906270" indent="0">
              <a:buNone/>
              <a:defRPr sz="835"/>
            </a:lvl6pPr>
            <a:lvl7pPr marL="2288540" indent="0">
              <a:buNone/>
              <a:defRPr sz="835"/>
            </a:lvl7pPr>
            <a:lvl8pPr marL="2670175" indent="0">
              <a:buNone/>
              <a:defRPr sz="835"/>
            </a:lvl8pPr>
            <a:lvl9pPr marL="3051175" indent="0">
              <a:buNone/>
              <a:defRPr sz="8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7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7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7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628650" y="304574"/>
            <a:ext cx="7886700" cy="110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628650" y="1522870"/>
            <a:ext cx="7886700" cy="3629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5302237"/>
            <a:ext cx="2057400" cy="304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211A1-CB9C-4350-AF49-E9BF2084F0C1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5302237"/>
            <a:ext cx="3086100" cy="304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5302237"/>
            <a:ext cx="2057400" cy="304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DD4E9-7B71-4C38-BB0F-104127232E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62635" rtl="0" eaLnBrk="1" latinLnBrk="0" hangingPunct="1">
        <a:lnSpc>
          <a:spcPct val="90000"/>
        </a:lnSpc>
        <a:spcBef>
          <a:spcPct val="0"/>
        </a:spcBef>
        <a:buNone/>
        <a:defRPr sz="3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762635" rtl="0" eaLnBrk="1" latinLnBrk="0" hangingPunct="1">
        <a:lnSpc>
          <a:spcPct val="90000"/>
        </a:lnSpc>
        <a:spcBef>
          <a:spcPct val="167000"/>
        </a:spcBef>
        <a:buFont typeface="Arial" panose="020B060402020209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7213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313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3pPr>
      <a:lvl4pPr marL="133477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577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804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904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6067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67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00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8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0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502412" y="360359"/>
            <a:ext cx="8139178" cy="540538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802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502412" y="1081076"/>
            <a:ext cx="8139178" cy="4204186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803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59807" y="5296801"/>
            <a:ext cx="2025000" cy="26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2020-05-21</a:t>
            </a:fld>
            <a:endParaRPr lang="zh-CN" altLang="en-US"/>
          </a:p>
        </p:txBody>
      </p:sp>
      <p:sp>
        <p:nvSpPr>
          <p:cNvPr id="1048804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087000" y="5296801"/>
            <a:ext cx="2970000" cy="26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805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457950" y="5296801"/>
            <a:ext cx="2025000" cy="26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48806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62635" rtl="0" eaLnBrk="1" fontAlgn="auto" latinLnBrk="0" hangingPunct="1">
        <a:lnSpc>
          <a:spcPct val="100000"/>
        </a:lnSpc>
        <a:spcBef>
          <a:spcPct val="0"/>
        </a:spcBef>
        <a:buNone/>
        <a:defRPr sz="2335" b="1" u="none" strike="noStrike" kern="1200" cap="none" spc="200" normalizeH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7626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335" u="none" strike="noStrike" kern="1200" cap="none" spc="150" normalizeH="0" baseline="0">
          <a:solidFill>
            <a:schemeClr val="tx1"/>
          </a:solidFill>
          <a:latin typeface="+mn-lt"/>
          <a:ea typeface="+mn-ea"/>
          <a:cs typeface="+mn-cs"/>
        </a:defRPr>
      </a:lvl1pPr>
      <a:lvl2pPr marL="572135" indent="-190500" algn="l" defTabSz="7626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343025" algn="l"/>
        </a:tabLst>
        <a:defRPr sz="1335" u="none" strike="noStrike" kern="1200" cap="none" spc="150" normalizeH="0" baseline="0">
          <a:solidFill>
            <a:schemeClr val="tx1"/>
          </a:solidFill>
          <a:latin typeface="+mn-lt"/>
          <a:ea typeface="+mn-ea"/>
          <a:cs typeface="+mn-cs"/>
        </a:defRPr>
      </a:lvl2pPr>
      <a:lvl3pPr marL="953135" indent="-190500" algn="l" defTabSz="7626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335" u="none" strike="noStrike" kern="1200" cap="none" spc="150" normalizeH="0" baseline="0">
          <a:solidFill>
            <a:schemeClr val="tx1"/>
          </a:solidFill>
          <a:latin typeface="+mn-lt"/>
          <a:ea typeface="+mn-ea"/>
          <a:cs typeface="+mn-cs"/>
        </a:defRPr>
      </a:lvl3pPr>
      <a:lvl4pPr marL="1334770" indent="-190500" algn="l" defTabSz="7626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335" u="none" strike="noStrike" kern="1200" cap="none" spc="150" normalizeH="0" baseline="0">
          <a:solidFill>
            <a:schemeClr val="tx1"/>
          </a:solidFill>
          <a:latin typeface="+mn-lt"/>
          <a:ea typeface="+mn-ea"/>
          <a:cs typeface="+mn-cs"/>
        </a:defRPr>
      </a:lvl4pPr>
      <a:lvl5pPr marL="1715770" indent="-190500" algn="l" defTabSz="76263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335" u="none" strike="noStrike" kern="1200" cap="none" spc="150" normalizeH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804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9040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6067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675" indent="-190500" algn="l" defTabSz="762635" rtl="0" eaLnBrk="1" latinLnBrk="0" hangingPunct="1">
        <a:lnSpc>
          <a:spcPct val="90000"/>
        </a:lnSpc>
        <a:spcBef>
          <a:spcPct val="8400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00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8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0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2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Relationship Id="rId5" Type="http://schemas.openxmlformats.org/officeDocument/2006/relationships/hyperlink" Target="https://tianchi.aliyun.com/notebook-ai/detail?spm=5176.12586969.1002.6.2ce832bcmeL9bN&amp;postId=108342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2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2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4.xml"/><Relationship Id="rId7" Type="http://schemas.openxmlformats.org/officeDocument/2006/relationships/hyperlink" Target="https://github.com/datawhalechina/competition-baseline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hyperlink" Target="https://www.zhihu.com/people/finlayliu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3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hyperlink" Target="https://tianchi.aliyun.com/competition/entrance/531795/introduction" TargetMode="External"/><Relationship Id="rId5" Type="http://schemas.openxmlformats.org/officeDocument/2006/relationships/hyperlink" Target="https://tianchi.aliyun.com/competition/entrance/231784/introduction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5" Type="http://schemas.openxmlformats.org/officeDocument/2006/relationships/image" Target="../media/image6.tif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矩形 14"/>
          <p:cNvSpPr/>
          <p:nvPr/>
        </p:nvSpPr>
        <p:spPr>
          <a:xfrm>
            <a:off x="1112361" y="2071663"/>
            <a:ext cx="6918960" cy="6337935"/>
          </a:xfrm>
          <a:prstGeom prst="rect">
            <a:avLst/>
          </a:prstGeom>
          <a:blipFill rotWithShape="1">
            <a:blip r:embed="rId6">
              <a:alphaModFix amt="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587" name="PA-文本 Rectangle 9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78540" y="3788026"/>
            <a:ext cx="4786653" cy="2209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分享人：阿水</a:t>
            </a:r>
            <a:endParaRPr lang="en-US" altLang="zh-CN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8" name="PA-文本 文本框 3"/>
          <p:cNvSpPr txBox="1"/>
          <p:nvPr>
            <p:custDataLst>
              <p:tags r:id="rId3"/>
            </p:custDataLst>
          </p:nvPr>
        </p:nvSpPr>
        <p:spPr>
          <a:xfrm>
            <a:off x="1101345" y="1535661"/>
            <a:ext cx="6093457" cy="1732278"/>
          </a:xfrm>
          <a:prstGeom prst="rect">
            <a:avLst/>
          </a:prstGeom>
          <a:noFill/>
        </p:spPr>
        <p:txBody>
          <a:bodyPr wrap="none" lIns="68578" tIns="34289" rIns="68578" bIns="34289" rtlCol="0">
            <a:spAutoFit/>
          </a:bodyPr>
          <a:lstStyle/>
          <a:p>
            <a:pPr algn="ctr"/>
            <a:r>
              <a:rPr lang="en-US" altLang="zh-CN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Datawhale</a:t>
            </a:r>
            <a:r>
              <a:rPr lang="zh-CN" altLang="en-US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零基础入门</a:t>
            </a:r>
            <a:r>
              <a:rPr lang="en-US" altLang="zh-CN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赛事</a:t>
            </a:r>
            <a:r>
              <a:rPr lang="en-US" altLang="zh-CN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6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街景字符编码识别 </a:t>
            </a:r>
          </a:p>
          <a:p>
            <a:pPr algn="ctr"/>
            <a:r>
              <a:rPr lang="en-US" altLang="zh-CN" sz="40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r>
              <a:rPr lang="zh-CN" altLang="en-US" sz="40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和比赛介绍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PA-装饰 矩形 10"/>
          <p:cNvSpPr/>
          <p:nvPr>
            <p:custDataLst>
              <p:tags r:id="rId2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80" name="PA-装饰 矩形 7"/>
          <p:cNvSpPr/>
          <p:nvPr>
            <p:custDataLst>
              <p:tags r:id="rId3"/>
            </p:custDataLst>
          </p:nvPr>
        </p:nvSpPr>
        <p:spPr>
          <a:xfrm>
            <a:off x="2292248" y="2121349"/>
            <a:ext cx="4565142" cy="1472684"/>
          </a:xfrm>
          <a:prstGeom prst="rect">
            <a:avLst/>
          </a:prstGeom>
          <a:noFill/>
          <a:ln w="28575">
            <a:solidFill>
              <a:srgbClr val="13192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81" name="PA-装饰 矩形 1"/>
          <p:cNvSpPr/>
          <p:nvPr>
            <p:custDataLst>
              <p:tags r:id="rId4"/>
            </p:custDataLst>
          </p:nvPr>
        </p:nvSpPr>
        <p:spPr>
          <a:xfrm>
            <a:off x="2493416" y="2308801"/>
            <a:ext cx="4155948" cy="1102850"/>
          </a:xfrm>
          <a:prstGeom prst="rect">
            <a:avLst/>
          </a:prstGeom>
          <a:solidFill>
            <a:schemeClr val="bg1"/>
          </a:solidFill>
          <a:ln w="28575">
            <a:solidFill>
              <a:srgbClr val="131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的</a:t>
            </a:r>
          </a:p>
        </p:txBody>
      </p:sp>
      <p:sp>
        <p:nvSpPr>
          <p:cNvPr id="1048682" name="PA-文本 AutoShape 3"/>
          <p:cNvSpPr>
            <a:spLocks noChangeAspect="1" noChangeArrowheads="1" noTextEdit="1"/>
          </p:cNvSpPr>
          <p:nvPr>
            <p:custDataLst>
              <p:tags r:id="rId5"/>
            </p:custDataLst>
          </p:nvPr>
        </p:nvSpPr>
        <p:spPr bwMode="auto">
          <a:xfrm>
            <a:off x="2569610" y="2617072"/>
            <a:ext cx="3993642" cy="701834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algn="ctr">
              <a:lnSpc>
                <a:spcPct val="90000"/>
              </a:lnSpc>
            </a:pPr>
            <a:r>
              <a:rPr lang="en-US" altLang="zh-CN" sz="2700" b="1" spc="140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Part 2 baseline</a:t>
            </a:r>
          </a:p>
        </p:txBody>
      </p:sp>
      <p:sp>
        <p:nvSpPr>
          <p:cNvPr id="1048683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8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84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688" name="文本框 50"/>
            <p:cNvSpPr txBox="1"/>
            <p:nvPr/>
          </p:nvSpPr>
          <p:spPr>
            <a:xfrm>
              <a:off x="393745" y="391831"/>
              <a:ext cx="13589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baseline</a:t>
              </a:r>
            </a:p>
          </p:txBody>
        </p:sp>
        <p:sp>
          <p:nvSpPr>
            <p:cNvPr id="1048689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90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4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91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92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93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694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95" name="文本框 1"/>
          <p:cNvSpPr txBox="1"/>
          <p:nvPr/>
        </p:nvSpPr>
        <p:spPr>
          <a:xfrm>
            <a:off x="430306" y="1013012"/>
            <a:ext cx="8238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本次赛题：</a:t>
            </a:r>
            <a:r>
              <a:rPr lang="zh-CN" altLang="zh-CN" sz="1600" dirty="0"/>
              <a:t>赛题本质是分类问题，需要对图片的字符进行识别。但</a:t>
            </a:r>
            <a:r>
              <a:rPr lang="zh-CN" altLang="zh-CN" sz="1600" b="1" dirty="0"/>
              <a:t>赛题给定的数据图片中不同图片中包含的字符数量不等</a:t>
            </a:r>
            <a:r>
              <a:rPr lang="zh-CN" altLang="zh-CN" sz="1600" dirty="0"/>
              <a:t>，如下图所示。有的图片的字符个数为</a:t>
            </a:r>
            <a:r>
              <a:rPr lang="en-US" altLang="zh-CN" sz="1600" dirty="0"/>
              <a:t>2</a:t>
            </a:r>
            <a:r>
              <a:rPr lang="zh-CN" altLang="zh-CN" sz="1600" dirty="0"/>
              <a:t>，有的图片字符个数为</a:t>
            </a:r>
            <a:r>
              <a:rPr lang="en-US" altLang="zh-CN" sz="1600" dirty="0"/>
              <a:t>3</a:t>
            </a:r>
            <a:r>
              <a:rPr lang="zh-CN" altLang="zh-CN" sz="1600" dirty="0"/>
              <a:t>，有的图片字符个数为</a:t>
            </a:r>
            <a:r>
              <a:rPr lang="en-US" altLang="zh-CN" sz="1600" dirty="0"/>
              <a:t>4</a:t>
            </a:r>
            <a:r>
              <a:rPr lang="zh-CN" altLang="zh-CN" sz="1600" dirty="0"/>
              <a:t>。 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97156" name="图片 8" descr="手机屏幕截图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3100" y="2304452"/>
            <a:ext cx="3622115" cy="23039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699" name="文本框 50"/>
            <p:cNvSpPr txBox="1"/>
            <p:nvPr/>
          </p:nvSpPr>
          <p:spPr>
            <a:xfrm>
              <a:off x="393745" y="391831"/>
              <a:ext cx="13589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baseline</a:t>
              </a:r>
            </a:p>
          </p:txBody>
        </p:sp>
        <p:sp>
          <p:nvSpPr>
            <p:cNvPr id="1048700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01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5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02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03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04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705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06" name="文本框 1"/>
          <p:cNvSpPr txBox="1"/>
          <p:nvPr/>
        </p:nvSpPr>
        <p:spPr>
          <a:xfrm>
            <a:off x="430306" y="1013012"/>
            <a:ext cx="8238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思路</a:t>
            </a:r>
            <a:r>
              <a:rPr lang="en-US" altLang="zh-CN" sz="1600" dirty="0"/>
              <a:t>1</a:t>
            </a:r>
            <a:r>
              <a:rPr lang="zh-CN" altLang="en-US" sz="1600" dirty="0"/>
              <a:t>：</a:t>
            </a:r>
            <a:r>
              <a:rPr lang="zh-CN" altLang="zh-CN" sz="1600" dirty="0"/>
              <a:t>可以将赛题抽象为一个</a:t>
            </a:r>
            <a:r>
              <a:rPr lang="zh-CN" altLang="zh-CN" sz="1600" b="1" dirty="0"/>
              <a:t>定长字符识别</a:t>
            </a:r>
            <a:r>
              <a:rPr lang="zh-CN" altLang="zh-CN" sz="1600" dirty="0"/>
              <a:t>问题，在赛题数据集中大部分图像中字符个数为</a:t>
            </a:r>
            <a:r>
              <a:rPr lang="en-US" altLang="zh-CN" sz="1600" dirty="0"/>
              <a:t>2-4</a:t>
            </a:r>
            <a:r>
              <a:rPr lang="zh-CN" altLang="zh-CN" sz="1600" dirty="0"/>
              <a:t>个，最多的字符个数为</a:t>
            </a:r>
            <a:r>
              <a:rPr lang="en-US" altLang="zh-CN" sz="1600" dirty="0"/>
              <a:t>6</a:t>
            </a:r>
            <a:r>
              <a:rPr lang="zh-CN" altLang="zh-CN" sz="1600" dirty="0"/>
              <a:t>个。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zh-CN" sz="1600" dirty="0"/>
              <a:t>因此可以对于所有的图像都抽象为</a:t>
            </a:r>
            <a:r>
              <a:rPr lang="en-US" altLang="zh-CN" sz="1600" dirty="0"/>
              <a:t>6</a:t>
            </a:r>
            <a:r>
              <a:rPr lang="zh-CN" altLang="zh-CN" sz="1600" dirty="0"/>
              <a:t>个字符的识别问题，字符</a:t>
            </a:r>
            <a:r>
              <a:rPr lang="en-US" altLang="zh-CN" sz="1600" dirty="0"/>
              <a:t>23</a:t>
            </a:r>
            <a:r>
              <a:rPr lang="zh-CN" altLang="zh-CN" sz="1600" dirty="0"/>
              <a:t>填充为</a:t>
            </a:r>
            <a:r>
              <a:rPr lang="en-US" altLang="zh-CN" sz="1600" dirty="0"/>
              <a:t>23XXXX</a:t>
            </a:r>
            <a:r>
              <a:rPr lang="zh-CN" altLang="zh-CN" sz="1600" dirty="0"/>
              <a:t>，字符</a:t>
            </a:r>
            <a:r>
              <a:rPr lang="en-US" altLang="zh-CN" sz="1600" dirty="0"/>
              <a:t>231</a:t>
            </a:r>
            <a:r>
              <a:rPr lang="zh-CN" altLang="zh-CN" sz="1600" dirty="0"/>
              <a:t>填充为</a:t>
            </a:r>
            <a:r>
              <a:rPr lang="en-US" altLang="zh-CN" sz="1600" dirty="0"/>
              <a:t>231XXX</a:t>
            </a:r>
            <a:r>
              <a:rPr lang="zh-CN" altLang="zh-CN" sz="1600" dirty="0"/>
              <a:t>。</a:t>
            </a:r>
          </a:p>
          <a:p>
            <a:r>
              <a:rPr lang="zh-CN" altLang="zh-CN" sz="1600" dirty="0"/>
              <a:t> </a:t>
            </a:r>
            <a:endParaRPr lang="en-US" altLang="zh-CN" sz="1600" dirty="0"/>
          </a:p>
        </p:txBody>
      </p:sp>
      <p:pic>
        <p:nvPicPr>
          <p:cNvPr id="2097157" name="图片 1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15481" y="2591763"/>
            <a:ext cx="2068214" cy="171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710" name="文本框 50"/>
            <p:cNvSpPr txBox="1"/>
            <p:nvPr/>
          </p:nvSpPr>
          <p:spPr>
            <a:xfrm>
              <a:off x="393745" y="391831"/>
              <a:ext cx="13589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baseline</a:t>
              </a:r>
            </a:p>
          </p:txBody>
        </p:sp>
        <p:sp>
          <p:nvSpPr>
            <p:cNvPr id="1048711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12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6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13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14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15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716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17" name="文本框 1"/>
          <p:cNvSpPr txBox="1"/>
          <p:nvPr/>
        </p:nvSpPr>
        <p:spPr>
          <a:xfrm>
            <a:off x="430306" y="1013012"/>
            <a:ext cx="8238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思路</a:t>
            </a:r>
            <a:r>
              <a:rPr lang="en-US" altLang="zh-CN" sz="1600" dirty="0"/>
              <a:t>2</a:t>
            </a:r>
            <a:r>
              <a:rPr lang="zh-CN" altLang="en-US" sz="1600" dirty="0"/>
              <a:t>：</a:t>
            </a:r>
            <a:r>
              <a:rPr lang="zh-CN" altLang="zh-CN" sz="1600" dirty="0"/>
              <a:t>在字符识别研究中，有特定的方法来解决此种不定长的字符识别问题，比较典型的有</a:t>
            </a:r>
            <a:r>
              <a:rPr lang="en-US" altLang="zh-CN" sz="1600" dirty="0"/>
              <a:t>CRNN</a:t>
            </a:r>
            <a:r>
              <a:rPr lang="zh-CN" altLang="zh-CN" sz="1600" dirty="0"/>
              <a:t>字符识别模型。</a:t>
            </a:r>
            <a:endParaRPr lang="en-US" altLang="zh-CN" sz="1600" dirty="0"/>
          </a:p>
          <a:p>
            <a:endParaRPr lang="zh-CN" altLang="zh-CN" sz="1600" dirty="0"/>
          </a:p>
          <a:p>
            <a:r>
              <a:rPr lang="zh-CN" altLang="zh-CN" sz="1600" dirty="0"/>
              <a:t>在本次赛题中给定的图像数据都比较规整，可以视为一个单词或者一个句子。</a:t>
            </a:r>
          </a:p>
          <a:p>
            <a:endParaRPr lang="en-US" altLang="zh-CN" sz="1600" dirty="0"/>
          </a:p>
        </p:txBody>
      </p:sp>
      <p:pic>
        <p:nvPicPr>
          <p:cNvPr id="2097158" name="图片 13" descr="A-CRNN: a multi-scale attention CRNN for Chinese text line ...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7595" y="2336451"/>
            <a:ext cx="5093840" cy="145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721" name="文本框 50"/>
            <p:cNvSpPr txBox="1"/>
            <p:nvPr/>
          </p:nvSpPr>
          <p:spPr>
            <a:xfrm>
              <a:off x="393745" y="391831"/>
              <a:ext cx="13589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baseline</a:t>
              </a:r>
            </a:p>
          </p:txBody>
        </p:sp>
        <p:sp>
          <p:nvSpPr>
            <p:cNvPr id="1048722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23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7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24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25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26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727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28" name="文本框 1"/>
          <p:cNvSpPr txBox="1"/>
          <p:nvPr/>
        </p:nvSpPr>
        <p:spPr>
          <a:xfrm>
            <a:off x="430306" y="1013012"/>
            <a:ext cx="823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思路</a:t>
            </a:r>
            <a:r>
              <a:rPr lang="en-US" altLang="zh-CN" sz="1600" dirty="0"/>
              <a:t>3</a:t>
            </a:r>
            <a:r>
              <a:rPr lang="zh-CN" altLang="en-US" sz="1600" dirty="0"/>
              <a:t>：</a:t>
            </a:r>
            <a:r>
              <a:rPr lang="zh-CN" altLang="zh-CN" dirty="0"/>
              <a:t>在赛题数据中已经给出了训练集、验证集中所有图片中字符的位置，因此可以首先将字符的位置进行识别，利用物体检测的思路完成。</a:t>
            </a:r>
            <a:r>
              <a:rPr lang="zh-CN" altLang="zh-CN" sz="1600" dirty="0"/>
              <a:t> </a:t>
            </a:r>
            <a:endParaRPr lang="en-US" altLang="zh-CN" sz="1600" dirty="0"/>
          </a:p>
        </p:txBody>
      </p:sp>
      <p:pic>
        <p:nvPicPr>
          <p:cNvPr id="2097159" name="图片 12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45204" y="1879146"/>
            <a:ext cx="3214936" cy="1961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732" name="文本框 50"/>
            <p:cNvSpPr txBox="1"/>
            <p:nvPr/>
          </p:nvSpPr>
          <p:spPr>
            <a:xfrm>
              <a:off x="393745" y="391831"/>
              <a:ext cx="13589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baseline</a:t>
              </a:r>
            </a:p>
          </p:txBody>
        </p:sp>
        <p:sp>
          <p:nvSpPr>
            <p:cNvPr id="1048733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34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8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35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36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37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738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39" name="文本框 1"/>
          <p:cNvSpPr txBox="1"/>
          <p:nvPr/>
        </p:nvSpPr>
        <p:spPr>
          <a:xfrm>
            <a:off x="430306" y="1013012"/>
            <a:ext cx="8238565" cy="292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思路</a:t>
            </a:r>
            <a:r>
              <a:rPr lang="en-US" altLang="zh-CN" sz="1600" dirty="0"/>
              <a:t>1</a:t>
            </a:r>
            <a:r>
              <a:rPr lang="zh-CN" altLang="en-US" sz="1600" dirty="0"/>
              <a:t>实现思路：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构建读取数据集；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构建多分类模型；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训练</a:t>
            </a:r>
            <a:r>
              <a:rPr lang="en-US" altLang="zh-CN" sz="1600" dirty="0"/>
              <a:t>+</a:t>
            </a:r>
            <a:r>
              <a:rPr lang="zh-CN" altLang="en-US" sz="1600" dirty="0"/>
              <a:t>验证；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提交；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dirty="0"/>
          </a:p>
          <a:p>
            <a:pPr marL="0" lvl="1">
              <a:lnSpc>
                <a:spcPct val="150000"/>
              </a:lnSpc>
            </a:pPr>
            <a:r>
              <a:rPr lang="zh-CN" altLang="en-US" sz="1600" dirty="0"/>
              <a:t>思路</a:t>
            </a:r>
            <a:r>
              <a:rPr lang="en-US" altLang="zh-CN" sz="1600" dirty="0"/>
              <a:t>1</a:t>
            </a:r>
            <a:r>
              <a:rPr lang="zh-CN" altLang="en-US" sz="1600" dirty="0"/>
              <a:t> </a:t>
            </a:r>
            <a:r>
              <a:rPr lang="en-US" altLang="zh-CN" sz="1600" dirty="0"/>
              <a:t>notebook</a:t>
            </a:r>
            <a:r>
              <a:rPr lang="zh-CN" altLang="en-US" sz="1600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GB" altLang="zh-CN" sz="1100" dirty="0">
                <a:hlinkClick r:id="rId5"/>
              </a:rPr>
              <a:t>https://tianchi.aliyun.com/notebook-ai/detail?spm=5176.12586969.1002.6.2ce832bcmeL9bN&amp;postId=108342</a:t>
            </a:r>
            <a:endParaRPr lang="en-US" altLang="zh-CN" sz="1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PA-装饰 矩形 10"/>
          <p:cNvSpPr/>
          <p:nvPr>
            <p:custDataLst>
              <p:tags r:id="rId2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44" name="PA-装饰 矩形 7"/>
          <p:cNvSpPr/>
          <p:nvPr>
            <p:custDataLst>
              <p:tags r:id="rId3"/>
            </p:custDataLst>
          </p:nvPr>
        </p:nvSpPr>
        <p:spPr>
          <a:xfrm>
            <a:off x="2292248" y="2121349"/>
            <a:ext cx="4565142" cy="1472684"/>
          </a:xfrm>
          <a:prstGeom prst="rect">
            <a:avLst/>
          </a:prstGeom>
          <a:noFill/>
          <a:ln w="28575">
            <a:solidFill>
              <a:srgbClr val="13192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45" name="PA-装饰 矩形 1"/>
          <p:cNvSpPr/>
          <p:nvPr>
            <p:custDataLst>
              <p:tags r:id="rId4"/>
            </p:custDataLst>
          </p:nvPr>
        </p:nvSpPr>
        <p:spPr>
          <a:xfrm>
            <a:off x="2493416" y="2308801"/>
            <a:ext cx="4155948" cy="1102850"/>
          </a:xfrm>
          <a:prstGeom prst="rect">
            <a:avLst/>
          </a:prstGeom>
          <a:solidFill>
            <a:schemeClr val="bg1"/>
          </a:solidFill>
          <a:ln w="28575">
            <a:solidFill>
              <a:srgbClr val="131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的</a:t>
            </a:r>
          </a:p>
        </p:txBody>
      </p:sp>
      <p:sp>
        <p:nvSpPr>
          <p:cNvPr id="1048746" name="PA-文本 AutoShape 3"/>
          <p:cNvSpPr>
            <a:spLocks noChangeAspect="1" noChangeArrowheads="1" noTextEdit="1"/>
          </p:cNvSpPr>
          <p:nvPr>
            <p:custDataLst>
              <p:tags r:id="rId5"/>
            </p:custDataLst>
          </p:nvPr>
        </p:nvSpPr>
        <p:spPr bwMode="auto">
          <a:xfrm>
            <a:off x="2569610" y="2617072"/>
            <a:ext cx="3993642" cy="701834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algn="ctr">
              <a:lnSpc>
                <a:spcPct val="90000"/>
              </a:lnSpc>
            </a:pPr>
            <a:r>
              <a:rPr lang="en-US" altLang="zh-CN" sz="2700" b="1" spc="140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Part 3</a:t>
            </a:r>
            <a:r>
              <a:rPr lang="zh-CN" altLang="en-US" sz="2700" b="1" spc="140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 知识点 </a:t>
            </a:r>
            <a:endParaRPr lang="en-US" altLang="zh-CN" sz="2700" b="1" spc="140" dirty="0">
              <a:solidFill>
                <a:srgbClr val="1319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048747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8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48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752" name="文本框 50"/>
            <p:cNvSpPr txBox="1"/>
            <p:nvPr/>
          </p:nvSpPr>
          <p:spPr>
            <a:xfrm>
              <a:off x="393745" y="391831"/>
              <a:ext cx="13589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知识点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53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54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9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55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56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57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758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59" name="文本框 1"/>
          <p:cNvSpPr txBox="1"/>
          <p:nvPr/>
        </p:nvSpPr>
        <p:spPr>
          <a:xfrm>
            <a:off x="430306" y="1013012"/>
            <a:ext cx="8238565" cy="227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Baseline</a:t>
            </a:r>
            <a:r>
              <a:rPr lang="zh-CN" altLang="en-US" sz="1600" dirty="0"/>
              <a:t>中使用的知识点：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使用</a:t>
            </a:r>
            <a:r>
              <a:rPr lang="en-US" altLang="zh-CN" sz="1600" dirty="0"/>
              <a:t>Pytorch</a:t>
            </a:r>
            <a:r>
              <a:rPr lang="zh-CN" altLang="en-US" sz="1600" dirty="0"/>
              <a:t>读取数据集；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构建多分类模型；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使用</a:t>
            </a:r>
            <a:r>
              <a:rPr lang="en-US" altLang="zh-CN" sz="1600" dirty="0"/>
              <a:t>ImageNet</a:t>
            </a:r>
            <a:r>
              <a:rPr lang="zh-CN" altLang="en-US" sz="1600" dirty="0"/>
              <a:t>预训练模型进行微调；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构建训练集和验证；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模型保存于加载；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763" name="文本框 50"/>
            <p:cNvSpPr txBox="1"/>
            <p:nvPr/>
          </p:nvSpPr>
          <p:spPr>
            <a:xfrm>
              <a:off x="393745" y="391831"/>
              <a:ext cx="13589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知识点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64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65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40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66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67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68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769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70" name="文本框 1"/>
          <p:cNvSpPr txBox="1"/>
          <p:nvPr/>
        </p:nvSpPr>
        <p:spPr>
          <a:xfrm>
            <a:off x="430306" y="1013012"/>
            <a:ext cx="8238565" cy="4486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Baseline</a:t>
            </a:r>
            <a:r>
              <a:rPr lang="zh-CN" altLang="en-US" sz="1600" dirty="0"/>
              <a:t>如何继续深入，提高精度？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1-</a:t>
            </a:r>
            <a:r>
              <a:rPr lang="zh-CN" altLang="en-US" sz="1600" dirty="0"/>
              <a:t> 首先提高单模型在</a:t>
            </a:r>
            <a:r>
              <a:rPr lang="en-US" altLang="zh-CN" sz="1600" dirty="0"/>
              <a:t>20</a:t>
            </a:r>
            <a:r>
              <a:rPr lang="zh-CN" altLang="en-US" sz="1600" dirty="0"/>
              <a:t>个</a:t>
            </a:r>
            <a:r>
              <a:rPr lang="en-US" altLang="zh-CN" sz="1600" dirty="0"/>
              <a:t>Epoch</a:t>
            </a:r>
            <a:r>
              <a:rPr lang="zh-CN" altLang="en-US" sz="1600" dirty="0"/>
              <a:t>以内的精度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	</a:t>
            </a:r>
            <a:r>
              <a:rPr lang="zh-CN" altLang="en-US" sz="1600" dirty="0"/>
              <a:t>单纯</a:t>
            </a:r>
            <a:r>
              <a:rPr lang="en-US" altLang="zh-CN" sz="1600" dirty="0"/>
              <a:t>baseline</a:t>
            </a:r>
            <a:r>
              <a:rPr lang="zh-CN" altLang="en-US" sz="1600" dirty="0"/>
              <a:t>思路，是榜单</a:t>
            </a:r>
            <a:r>
              <a:rPr lang="en-US" altLang="zh-CN" sz="1600" dirty="0"/>
              <a:t>0.7+</a:t>
            </a:r>
            <a:r>
              <a:rPr lang="zh-CN" altLang="en-US" sz="1600" dirty="0"/>
              <a:t>左右的分数；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2-</a:t>
            </a:r>
            <a:r>
              <a:rPr lang="zh-CN" altLang="en-US" sz="1600" dirty="0"/>
              <a:t> 尝试加入其它数据扩增方法，如模糊和像素噪音；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3-</a:t>
            </a:r>
            <a:r>
              <a:rPr lang="zh-CN" altLang="en-US" sz="1600" dirty="0"/>
              <a:t> 尝试进行多折预测结果集成；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4-</a:t>
            </a:r>
            <a:r>
              <a:rPr lang="zh-CN" altLang="en-US" sz="1600" dirty="0"/>
              <a:t> 尝试其它模型，或者改进模型的多字符训练过程；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zh-CN" altLang="en-US" sz="1600" dirty="0"/>
              <a:t>假设修改多字符分类的损失函数；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5-</a:t>
            </a:r>
            <a:r>
              <a:rPr lang="zh-CN" altLang="en-US" sz="1600" dirty="0"/>
              <a:t> 尝试其它模型，对结果进行修正；</a:t>
            </a:r>
            <a:endParaRPr lang="en-US" altLang="zh-CN" sz="1600" dirty="0"/>
          </a:p>
          <a:p>
            <a:pPr lvl="2">
              <a:lnSpc>
                <a:spcPct val="150000"/>
              </a:lnSpc>
            </a:pPr>
            <a:r>
              <a:rPr lang="zh-CN" altLang="en-US" sz="1600" dirty="0"/>
              <a:t>训练一个字符字数预测模型，对结果进行修正；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endParaRPr lang="en-US" altLang="zh-CN" sz="1600" dirty="0"/>
          </a:p>
          <a:p>
            <a:pPr lvl="2">
              <a:lnSpc>
                <a:spcPct val="150000"/>
              </a:lnSpc>
            </a:pPr>
            <a:endParaRPr lang="en-US" altLang="zh-CN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774" name="文本框 50"/>
            <p:cNvSpPr txBox="1"/>
            <p:nvPr/>
          </p:nvSpPr>
          <p:spPr>
            <a:xfrm>
              <a:off x="393745" y="391831"/>
              <a:ext cx="13589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知识点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75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76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41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77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78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79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780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81" name="文本框 1"/>
          <p:cNvSpPr txBox="1"/>
          <p:nvPr/>
        </p:nvSpPr>
        <p:spPr>
          <a:xfrm>
            <a:off x="430306" y="1013012"/>
            <a:ext cx="8238565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zh-CN" altLang="en-US" sz="1600" dirty="0"/>
              <a:t>其它尝试和思考：</a:t>
            </a:r>
            <a:endParaRPr lang="en-US" altLang="zh-CN" sz="1600" dirty="0"/>
          </a:p>
          <a:p>
            <a:pPr marL="742950" lvl="3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这个赛题需要使用物体</a:t>
            </a:r>
            <a:r>
              <a:rPr lang="en-US" altLang="zh-CN" sz="1600" dirty="0"/>
              <a:t>/</a:t>
            </a:r>
            <a:r>
              <a:rPr lang="zh-CN" altLang="en-US" sz="1600" dirty="0"/>
              <a:t>字符检测模型么？</a:t>
            </a:r>
            <a:endParaRPr lang="en-US" altLang="zh-CN" sz="1600" dirty="0"/>
          </a:p>
          <a:p>
            <a:pPr marL="742950" lvl="3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如何复用</a:t>
            </a:r>
            <a:r>
              <a:rPr lang="en-US" altLang="zh-CN" sz="1600" dirty="0"/>
              <a:t>YOLO</a:t>
            </a:r>
            <a:r>
              <a:rPr lang="zh-CN" altLang="en-US" sz="1600" dirty="0"/>
              <a:t>、</a:t>
            </a:r>
            <a:r>
              <a:rPr lang="en-US" altLang="zh-CN" sz="1600" dirty="0"/>
              <a:t>SSD</a:t>
            </a:r>
            <a:r>
              <a:rPr lang="zh-CN" altLang="en-US" sz="1600" dirty="0"/>
              <a:t>或</a:t>
            </a:r>
            <a:r>
              <a:rPr lang="en-US" altLang="zh-CN" sz="1600" dirty="0"/>
              <a:t>Faster-RCNN</a:t>
            </a:r>
            <a:r>
              <a:rPr lang="zh-CN" altLang="en-US" sz="1600" dirty="0"/>
              <a:t>模型？</a:t>
            </a:r>
            <a:endParaRPr lang="en-US" altLang="zh-CN" sz="1600" dirty="0"/>
          </a:p>
        </p:txBody>
      </p:sp>
      <p:grpSp>
        <p:nvGrpSpPr>
          <p:cNvPr id="12" name="组合 49"/>
          <p:cNvGrpSpPr/>
          <p:nvPr/>
        </p:nvGrpSpPr>
        <p:grpSpPr>
          <a:xfrm>
            <a:off x="430306" y="2756786"/>
            <a:ext cx="5255212" cy="382971"/>
            <a:chOff x="393745" y="386806"/>
            <a:chExt cx="7006949" cy="510628"/>
          </a:xfrm>
        </p:grpSpPr>
        <p:sp>
          <p:nvSpPr>
            <p:cNvPr id="13" name="文本框 50"/>
            <p:cNvSpPr txBox="1"/>
            <p:nvPr/>
          </p:nvSpPr>
          <p:spPr>
            <a:xfrm>
              <a:off x="393745" y="391831"/>
              <a:ext cx="13589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问答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502427" y="3450459"/>
            <a:ext cx="8238565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你对比赛有什么问题？</a:t>
            </a:r>
            <a:endParaRPr lang="en-US" altLang="zh-CN" sz="1600" dirty="0"/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你对学习有什么问题？</a:t>
            </a:r>
            <a:endParaRPr lang="en-US" altLang="zh-CN" sz="1600" dirty="0"/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你对</a:t>
            </a:r>
            <a:r>
              <a:rPr lang="en-US" altLang="zh-CN" sz="1600" dirty="0"/>
              <a:t>PPT</a:t>
            </a:r>
            <a:r>
              <a:rPr lang="zh-CN" altLang="en-US" sz="1600" dirty="0"/>
              <a:t>内容有什么问题？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矩形 14"/>
          <p:cNvSpPr/>
          <p:nvPr/>
        </p:nvSpPr>
        <p:spPr>
          <a:xfrm>
            <a:off x="404336" y="1282993"/>
            <a:ext cx="3985260" cy="3651409"/>
          </a:xfrm>
          <a:prstGeom prst="rect">
            <a:avLst/>
          </a:prstGeom>
          <a:blipFill rotWithShape="1">
            <a:blip r:embed="rId7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09" name="PA-装饰 矩形 1"/>
          <p:cNvSpPr/>
          <p:nvPr>
            <p:custDataLst>
              <p:tags r:id="rId2"/>
            </p:custDataLst>
          </p:nvPr>
        </p:nvSpPr>
        <p:spPr>
          <a:xfrm>
            <a:off x="4839335" y="738505"/>
            <a:ext cx="3794125" cy="45370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89" rIns="68578" bIns="34289" rtlCol="0" anchor="ctr"/>
          <a:lstStyle/>
          <a:p>
            <a:pPr algn="ctr"/>
            <a:endParaRPr lang="zh-CN" altLang="en-US" sz="1350"/>
          </a:p>
        </p:txBody>
      </p:sp>
      <p:sp>
        <p:nvSpPr>
          <p:cNvPr id="1048610" name="PA-文本 Rectangle 9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41999" y="2176145"/>
            <a:ext cx="2593083" cy="16002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lvl="0">
              <a:lnSpc>
                <a:spcPct val="200000"/>
              </a:lnSpc>
            </a:pPr>
            <a:r>
              <a:rPr lang="en-US" altLang="zh-CN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比赛介绍</a:t>
            </a:r>
          </a:p>
          <a:p>
            <a:pPr lvl="0">
              <a:lnSpc>
                <a:spcPct val="200000"/>
              </a:lnSpc>
            </a:pPr>
            <a:r>
              <a:rPr lang="en-US" altLang="zh-CN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r>
              <a: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endParaRPr lang="zh-CN" altLang="en-US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en-US" altLang="zh-CN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比赛知识点</a:t>
            </a:r>
            <a:endParaRPr lang="en-US" altLang="zh-CN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48611" name="装饰 PA-任意多边形 1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63641" y="1012347"/>
            <a:ext cx="985882" cy="622213"/>
          </a:xfrm>
          <a:custGeom>
            <a:avLst/>
            <a:gdLst/>
            <a:ahLst/>
            <a:cxnLst/>
            <a:rect l="l" t="t" r="r" b="b"/>
            <a:pathLst>
              <a:path w="1314510" h="829619">
                <a:moveTo>
                  <a:pt x="241269" y="704548"/>
                </a:moveTo>
                <a:cubicBezTo>
                  <a:pt x="227456" y="704548"/>
                  <a:pt x="216552" y="709278"/>
                  <a:pt x="208557" y="718737"/>
                </a:cubicBezTo>
                <a:cubicBezTo>
                  <a:pt x="200562" y="728197"/>
                  <a:pt x="196565" y="741173"/>
                  <a:pt x="196565" y="757665"/>
                </a:cubicBezTo>
                <a:cubicBezTo>
                  <a:pt x="196565" y="773655"/>
                  <a:pt x="200604" y="786254"/>
                  <a:pt x="208683" y="795463"/>
                </a:cubicBezTo>
                <a:cubicBezTo>
                  <a:pt x="216761" y="804672"/>
                  <a:pt x="227623" y="809276"/>
                  <a:pt x="241269" y="809276"/>
                </a:cubicBezTo>
                <a:cubicBezTo>
                  <a:pt x="255333" y="809276"/>
                  <a:pt x="266049" y="804776"/>
                  <a:pt x="273416" y="795777"/>
                </a:cubicBezTo>
                <a:cubicBezTo>
                  <a:pt x="280783" y="786777"/>
                  <a:pt x="284467" y="773864"/>
                  <a:pt x="284467" y="757037"/>
                </a:cubicBezTo>
                <a:cubicBezTo>
                  <a:pt x="284467" y="740127"/>
                  <a:pt x="280783" y="727151"/>
                  <a:pt x="273416" y="718110"/>
                </a:cubicBezTo>
                <a:cubicBezTo>
                  <a:pt x="266049" y="709068"/>
                  <a:pt x="255333" y="704548"/>
                  <a:pt x="241269" y="704548"/>
                </a:cubicBezTo>
                <a:close/>
                <a:moveTo>
                  <a:pt x="769018" y="704045"/>
                </a:moveTo>
                <a:cubicBezTo>
                  <a:pt x="759223" y="704045"/>
                  <a:pt x="750747" y="707687"/>
                  <a:pt x="743589" y="714970"/>
                </a:cubicBezTo>
                <a:cubicBezTo>
                  <a:pt x="736432" y="722253"/>
                  <a:pt x="731932" y="731755"/>
                  <a:pt x="730090" y="743475"/>
                </a:cubicBezTo>
                <a:lnTo>
                  <a:pt x="802672" y="743475"/>
                </a:lnTo>
                <a:cubicBezTo>
                  <a:pt x="802588" y="730918"/>
                  <a:pt x="799616" y="721207"/>
                  <a:pt x="793756" y="714342"/>
                </a:cubicBezTo>
                <a:cubicBezTo>
                  <a:pt x="787896" y="707478"/>
                  <a:pt x="779650" y="704045"/>
                  <a:pt x="769018" y="704045"/>
                </a:cubicBezTo>
                <a:close/>
                <a:moveTo>
                  <a:pt x="1274955" y="684205"/>
                </a:moveTo>
                <a:cubicBezTo>
                  <a:pt x="1286759" y="684205"/>
                  <a:pt x="1297725" y="686256"/>
                  <a:pt x="1307855" y="690358"/>
                </a:cubicBezTo>
                <a:lnTo>
                  <a:pt x="1307855" y="714091"/>
                </a:lnTo>
                <a:cubicBezTo>
                  <a:pt x="1297474" y="707394"/>
                  <a:pt x="1285712" y="704045"/>
                  <a:pt x="1272569" y="704045"/>
                </a:cubicBezTo>
                <a:cubicBezTo>
                  <a:pt x="1264700" y="704045"/>
                  <a:pt x="1258295" y="705761"/>
                  <a:pt x="1253356" y="709194"/>
                </a:cubicBezTo>
                <a:cubicBezTo>
                  <a:pt x="1248417" y="712626"/>
                  <a:pt x="1245947" y="717147"/>
                  <a:pt x="1245947" y="722756"/>
                </a:cubicBezTo>
                <a:cubicBezTo>
                  <a:pt x="1245947" y="728281"/>
                  <a:pt x="1247726" y="732592"/>
                  <a:pt x="1251284" y="735690"/>
                </a:cubicBezTo>
                <a:cubicBezTo>
                  <a:pt x="1254842" y="738787"/>
                  <a:pt x="1262732" y="742764"/>
                  <a:pt x="1274955" y="747619"/>
                </a:cubicBezTo>
                <a:cubicBezTo>
                  <a:pt x="1290442" y="753396"/>
                  <a:pt x="1300907" y="759381"/>
                  <a:pt x="1306348" y="765576"/>
                </a:cubicBezTo>
                <a:cubicBezTo>
                  <a:pt x="1311790" y="771771"/>
                  <a:pt x="1314510" y="779431"/>
                  <a:pt x="1314510" y="788556"/>
                </a:cubicBezTo>
                <a:cubicBezTo>
                  <a:pt x="1314510" y="801281"/>
                  <a:pt x="1309299" y="811306"/>
                  <a:pt x="1298876" y="818631"/>
                </a:cubicBezTo>
                <a:cubicBezTo>
                  <a:pt x="1288454" y="825956"/>
                  <a:pt x="1274955" y="829619"/>
                  <a:pt x="1258379" y="829619"/>
                </a:cubicBezTo>
                <a:cubicBezTo>
                  <a:pt x="1243980" y="829619"/>
                  <a:pt x="1231422" y="826898"/>
                  <a:pt x="1220707" y="821457"/>
                </a:cubicBezTo>
                <a:lnTo>
                  <a:pt x="1220707" y="796342"/>
                </a:lnTo>
                <a:cubicBezTo>
                  <a:pt x="1233097" y="805300"/>
                  <a:pt x="1246450" y="809778"/>
                  <a:pt x="1260765" y="809778"/>
                </a:cubicBezTo>
                <a:cubicBezTo>
                  <a:pt x="1279936" y="809778"/>
                  <a:pt x="1289521" y="803500"/>
                  <a:pt x="1289521" y="790942"/>
                </a:cubicBezTo>
                <a:cubicBezTo>
                  <a:pt x="1289521" y="785584"/>
                  <a:pt x="1287428" y="781168"/>
                  <a:pt x="1283242" y="777694"/>
                </a:cubicBezTo>
                <a:cubicBezTo>
                  <a:pt x="1279057" y="774220"/>
                  <a:pt x="1270560" y="770097"/>
                  <a:pt x="1257751" y="765325"/>
                </a:cubicBezTo>
                <a:cubicBezTo>
                  <a:pt x="1242347" y="759130"/>
                  <a:pt x="1232343" y="752998"/>
                  <a:pt x="1227739" y="746929"/>
                </a:cubicBezTo>
                <a:cubicBezTo>
                  <a:pt x="1223135" y="740859"/>
                  <a:pt x="1220832" y="733513"/>
                  <a:pt x="1220832" y="724891"/>
                </a:cubicBezTo>
                <a:cubicBezTo>
                  <a:pt x="1220832" y="712584"/>
                  <a:pt x="1226044" y="702727"/>
                  <a:pt x="1236466" y="695318"/>
                </a:cubicBezTo>
                <a:cubicBezTo>
                  <a:pt x="1246889" y="687909"/>
                  <a:pt x="1259718" y="684205"/>
                  <a:pt x="1274955" y="684205"/>
                </a:cubicBezTo>
                <a:close/>
                <a:moveTo>
                  <a:pt x="965815" y="684205"/>
                </a:moveTo>
                <a:cubicBezTo>
                  <a:pt x="981052" y="684205"/>
                  <a:pt x="992646" y="689081"/>
                  <a:pt x="1000599" y="698834"/>
                </a:cubicBezTo>
                <a:cubicBezTo>
                  <a:pt x="1008552" y="708587"/>
                  <a:pt x="1012529" y="722798"/>
                  <a:pt x="1012529" y="741466"/>
                </a:cubicBezTo>
                <a:lnTo>
                  <a:pt x="1012529" y="826354"/>
                </a:lnTo>
                <a:lnTo>
                  <a:pt x="988042" y="826354"/>
                </a:lnTo>
                <a:lnTo>
                  <a:pt x="988042" y="747368"/>
                </a:lnTo>
                <a:cubicBezTo>
                  <a:pt x="988042" y="718821"/>
                  <a:pt x="977619" y="704548"/>
                  <a:pt x="956774" y="704548"/>
                </a:cubicBezTo>
                <a:cubicBezTo>
                  <a:pt x="945975" y="704548"/>
                  <a:pt x="937101" y="708566"/>
                  <a:pt x="930152" y="716603"/>
                </a:cubicBezTo>
                <a:cubicBezTo>
                  <a:pt x="923204" y="724639"/>
                  <a:pt x="919730" y="734811"/>
                  <a:pt x="919730" y="747117"/>
                </a:cubicBezTo>
                <a:lnTo>
                  <a:pt x="919730" y="826354"/>
                </a:lnTo>
                <a:lnTo>
                  <a:pt x="895117" y="826354"/>
                </a:lnTo>
                <a:lnTo>
                  <a:pt x="895117" y="687470"/>
                </a:lnTo>
                <a:lnTo>
                  <a:pt x="919730" y="687470"/>
                </a:lnTo>
                <a:lnTo>
                  <a:pt x="919730" y="710450"/>
                </a:lnTo>
                <a:lnTo>
                  <a:pt x="920232" y="710450"/>
                </a:lnTo>
                <a:cubicBezTo>
                  <a:pt x="930697" y="692953"/>
                  <a:pt x="945891" y="684205"/>
                  <a:pt x="965815" y="684205"/>
                </a:cubicBezTo>
                <a:close/>
                <a:moveTo>
                  <a:pt x="769395" y="684205"/>
                </a:moveTo>
                <a:cubicBezTo>
                  <a:pt x="787561" y="684205"/>
                  <a:pt x="801751" y="690044"/>
                  <a:pt x="811964" y="701722"/>
                </a:cubicBezTo>
                <a:cubicBezTo>
                  <a:pt x="822178" y="713401"/>
                  <a:pt x="827284" y="729746"/>
                  <a:pt x="827284" y="750759"/>
                </a:cubicBezTo>
                <a:lnTo>
                  <a:pt x="827284" y="763191"/>
                </a:lnTo>
                <a:lnTo>
                  <a:pt x="730090" y="763191"/>
                </a:lnTo>
                <a:cubicBezTo>
                  <a:pt x="730509" y="778008"/>
                  <a:pt x="734569" y="789456"/>
                  <a:pt x="742271" y="797535"/>
                </a:cubicBezTo>
                <a:cubicBezTo>
                  <a:pt x="749973" y="805613"/>
                  <a:pt x="760730" y="809653"/>
                  <a:pt x="774543" y="809653"/>
                </a:cubicBezTo>
                <a:cubicBezTo>
                  <a:pt x="790114" y="809653"/>
                  <a:pt x="804388" y="804672"/>
                  <a:pt x="817364" y="794710"/>
                </a:cubicBezTo>
                <a:lnTo>
                  <a:pt x="817364" y="816685"/>
                </a:lnTo>
                <a:cubicBezTo>
                  <a:pt x="805142" y="825308"/>
                  <a:pt x="788942" y="829619"/>
                  <a:pt x="768767" y="829619"/>
                </a:cubicBezTo>
                <a:cubicBezTo>
                  <a:pt x="748675" y="829619"/>
                  <a:pt x="732999" y="823257"/>
                  <a:pt x="721740" y="810532"/>
                </a:cubicBezTo>
                <a:cubicBezTo>
                  <a:pt x="710480" y="797807"/>
                  <a:pt x="704850" y="780143"/>
                  <a:pt x="704850" y="757540"/>
                </a:cubicBezTo>
                <a:cubicBezTo>
                  <a:pt x="704850" y="736276"/>
                  <a:pt x="711024" y="718737"/>
                  <a:pt x="723372" y="704924"/>
                </a:cubicBezTo>
                <a:cubicBezTo>
                  <a:pt x="735720" y="691111"/>
                  <a:pt x="751061" y="684205"/>
                  <a:pt x="769395" y="684205"/>
                </a:cubicBezTo>
                <a:close/>
                <a:moveTo>
                  <a:pt x="451465" y="684205"/>
                </a:moveTo>
                <a:cubicBezTo>
                  <a:pt x="466702" y="684205"/>
                  <a:pt x="478296" y="689081"/>
                  <a:pt x="486249" y="698834"/>
                </a:cubicBezTo>
                <a:cubicBezTo>
                  <a:pt x="494202" y="708587"/>
                  <a:pt x="498179" y="722798"/>
                  <a:pt x="498179" y="741466"/>
                </a:cubicBezTo>
                <a:lnTo>
                  <a:pt x="498179" y="826354"/>
                </a:lnTo>
                <a:lnTo>
                  <a:pt x="473692" y="826354"/>
                </a:lnTo>
                <a:lnTo>
                  <a:pt x="473692" y="747368"/>
                </a:lnTo>
                <a:cubicBezTo>
                  <a:pt x="473692" y="718821"/>
                  <a:pt x="463269" y="704548"/>
                  <a:pt x="442424" y="704548"/>
                </a:cubicBezTo>
                <a:cubicBezTo>
                  <a:pt x="431625" y="704548"/>
                  <a:pt x="422751" y="708566"/>
                  <a:pt x="415802" y="716603"/>
                </a:cubicBezTo>
                <a:cubicBezTo>
                  <a:pt x="408854" y="724639"/>
                  <a:pt x="405380" y="734811"/>
                  <a:pt x="405380" y="747117"/>
                </a:cubicBezTo>
                <a:lnTo>
                  <a:pt x="405380" y="826354"/>
                </a:lnTo>
                <a:lnTo>
                  <a:pt x="380768" y="826354"/>
                </a:lnTo>
                <a:lnTo>
                  <a:pt x="380768" y="687470"/>
                </a:lnTo>
                <a:lnTo>
                  <a:pt x="405380" y="687470"/>
                </a:lnTo>
                <a:lnTo>
                  <a:pt x="405380" y="710450"/>
                </a:lnTo>
                <a:lnTo>
                  <a:pt x="405882" y="710450"/>
                </a:lnTo>
                <a:cubicBezTo>
                  <a:pt x="416347" y="692953"/>
                  <a:pt x="431541" y="684205"/>
                  <a:pt x="451465" y="684205"/>
                </a:cubicBezTo>
                <a:close/>
                <a:moveTo>
                  <a:pt x="242776" y="684205"/>
                </a:moveTo>
                <a:cubicBezTo>
                  <a:pt x="263621" y="684205"/>
                  <a:pt x="279967" y="690588"/>
                  <a:pt x="291813" y="703355"/>
                </a:cubicBezTo>
                <a:cubicBezTo>
                  <a:pt x="303658" y="716121"/>
                  <a:pt x="309581" y="733764"/>
                  <a:pt x="309581" y="756284"/>
                </a:cubicBezTo>
                <a:cubicBezTo>
                  <a:pt x="309581" y="778217"/>
                  <a:pt x="303261" y="795923"/>
                  <a:pt x="290620" y="809402"/>
                </a:cubicBezTo>
                <a:cubicBezTo>
                  <a:pt x="277979" y="822880"/>
                  <a:pt x="261026" y="829619"/>
                  <a:pt x="239762" y="829619"/>
                </a:cubicBezTo>
                <a:cubicBezTo>
                  <a:pt x="219001" y="829619"/>
                  <a:pt x="202425" y="823089"/>
                  <a:pt x="190035" y="810030"/>
                </a:cubicBezTo>
                <a:cubicBezTo>
                  <a:pt x="177645" y="796970"/>
                  <a:pt x="171450" y="779766"/>
                  <a:pt x="171450" y="758419"/>
                </a:cubicBezTo>
                <a:cubicBezTo>
                  <a:pt x="171450" y="735481"/>
                  <a:pt x="177854" y="717377"/>
                  <a:pt x="190663" y="704108"/>
                </a:cubicBezTo>
                <a:cubicBezTo>
                  <a:pt x="203471" y="690839"/>
                  <a:pt x="220843" y="684205"/>
                  <a:pt x="242776" y="684205"/>
                </a:cubicBezTo>
                <a:close/>
                <a:moveTo>
                  <a:pt x="72707" y="684205"/>
                </a:moveTo>
                <a:cubicBezTo>
                  <a:pt x="85432" y="684205"/>
                  <a:pt x="96315" y="686465"/>
                  <a:pt x="105357" y="690986"/>
                </a:cubicBezTo>
                <a:lnTo>
                  <a:pt x="105357" y="715347"/>
                </a:lnTo>
                <a:cubicBezTo>
                  <a:pt x="95562" y="708147"/>
                  <a:pt x="84679" y="704548"/>
                  <a:pt x="72707" y="704548"/>
                </a:cubicBezTo>
                <a:cubicBezTo>
                  <a:pt x="58643" y="704548"/>
                  <a:pt x="47195" y="709424"/>
                  <a:pt x="38363" y="719177"/>
                </a:cubicBezTo>
                <a:cubicBezTo>
                  <a:pt x="29531" y="728930"/>
                  <a:pt x="25115" y="741927"/>
                  <a:pt x="25115" y="758168"/>
                </a:cubicBezTo>
                <a:cubicBezTo>
                  <a:pt x="25115" y="774157"/>
                  <a:pt x="29280" y="786673"/>
                  <a:pt x="37610" y="795714"/>
                </a:cubicBezTo>
                <a:cubicBezTo>
                  <a:pt x="45939" y="804755"/>
                  <a:pt x="57178" y="809276"/>
                  <a:pt x="71326" y="809276"/>
                </a:cubicBezTo>
                <a:cubicBezTo>
                  <a:pt x="83297" y="809276"/>
                  <a:pt x="94599" y="805341"/>
                  <a:pt x="105231" y="797472"/>
                </a:cubicBezTo>
                <a:lnTo>
                  <a:pt x="105231" y="820075"/>
                </a:lnTo>
                <a:cubicBezTo>
                  <a:pt x="94599" y="826438"/>
                  <a:pt x="81791" y="829619"/>
                  <a:pt x="66805" y="829619"/>
                </a:cubicBezTo>
                <a:cubicBezTo>
                  <a:pt x="46714" y="829619"/>
                  <a:pt x="30556" y="823173"/>
                  <a:pt x="18334" y="810281"/>
                </a:cubicBezTo>
                <a:cubicBezTo>
                  <a:pt x="6111" y="797388"/>
                  <a:pt x="0" y="780687"/>
                  <a:pt x="0" y="760177"/>
                </a:cubicBezTo>
                <a:cubicBezTo>
                  <a:pt x="0" y="737406"/>
                  <a:pt x="6593" y="719051"/>
                  <a:pt x="19778" y="705113"/>
                </a:cubicBezTo>
                <a:cubicBezTo>
                  <a:pt x="32963" y="691174"/>
                  <a:pt x="50606" y="684205"/>
                  <a:pt x="72707" y="684205"/>
                </a:cubicBezTo>
                <a:close/>
                <a:moveTo>
                  <a:pt x="1127289" y="646281"/>
                </a:moveTo>
                <a:lnTo>
                  <a:pt x="1127289" y="687470"/>
                </a:lnTo>
                <a:lnTo>
                  <a:pt x="1161822" y="687470"/>
                </a:lnTo>
                <a:lnTo>
                  <a:pt x="1161822" y="707812"/>
                </a:lnTo>
                <a:lnTo>
                  <a:pt x="1127289" y="707812"/>
                </a:lnTo>
                <a:lnTo>
                  <a:pt x="1127289" y="783659"/>
                </a:lnTo>
                <a:cubicBezTo>
                  <a:pt x="1127289" y="792784"/>
                  <a:pt x="1128838" y="799314"/>
                  <a:pt x="1131936" y="803249"/>
                </a:cubicBezTo>
                <a:cubicBezTo>
                  <a:pt x="1135033" y="807183"/>
                  <a:pt x="1140182" y="809150"/>
                  <a:pt x="1147381" y="809150"/>
                </a:cubicBezTo>
                <a:cubicBezTo>
                  <a:pt x="1152906" y="809150"/>
                  <a:pt x="1157720" y="807602"/>
                  <a:pt x="1161822" y="804504"/>
                </a:cubicBezTo>
                <a:lnTo>
                  <a:pt x="1161822" y="824973"/>
                </a:lnTo>
                <a:cubicBezTo>
                  <a:pt x="1156464" y="827903"/>
                  <a:pt x="1149223" y="829368"/>
                  <a:pt x="1140098" y="829368"/>
                </a:cubicBezTo>
                <a:cubicBezTo>
                  <a:pt x="1115234" y="829368"/>
                  <a:pt x="1102802" y="815597"/>
                  <a:pt x="1102802" y="788054"/>
                </a:cubicBezTo>
                <a:lnTo>
                  <a:pt x="1102802" y="707812"/>
                </a:lnTo>
                <a:lnTo>
                  <a:pt x="1078943" y="707812"/>
                </a:lnTo>
                <a:lnTo>
                  <a:pt x="1078943" y="687470"/>
                </a:lnTo>
                <a:lnTo>
                  <a:pt x="1102802" y="687470"/>
                </a:lnTo>
                <a:lnTo>
                  <a:pt x="1102802" y="654067"/>
                </a:lnTo>
                <a:close/>
                <a:moveTo>
                  <a:pt x="612939" y="646281"/>
                </a:moveTo>
                <a:lnTo>
                  <a:pt x="612939" y="687470"/>
                </a:lnTo>
                <a:lnTo>
                  <a:pt x="647472" y="687470"/>
                </a:lnTo>
                <a:lnTo>
                  <a:pt x="647472" y="707812"/>
                </a:lnTo>
                <a:lnTo>
                  <a:pt x="612939" y="707812"/>
                </a:lnTo>
                <a:lnTo>
                  <a:pt x="612939" y="783659"/>
                </a:lnTo>
                <a:cubicBezTo>
                  <a:pt x="612939" y="792784"/>
                  <a:pt x="614488" y="799314"/>
                  <a:pt x="617586" y="803249"/>
                </a:cubicBezTo>
                <a:cubicBezTo>
                  <a:pt x="620683" y="807183"/>
                  <a:pt x="625832" y="809150"/>
                  <a:pt x="633031" y="809150"/>
                </a:cubicBezTo>
                <a:cubicBezTo>
                  <a:pt x="638556" y="809150"/>
                  <a:pt x="643370" y="807602"/>
                  <a:pt x="647472" y="804504"/>
                </a:cubicBezTo>
                <a:lnTo>
                  <a:pt x="647472" y="824973"/>
                </a:lnTo>
                <a:cubicBezTo>
                  <a:pt x="642114" y="827903"/>
                  <a:pt x="634873" y="829368"/>
                  <a:pt x="625748" y="829368"/>
                </a:cubicBezTo>
                <a:cubicBezTo>
                  <a:pt x="600884" y="829368"/>
                  <a:pt x="588452" y="815597"/>
                  <a:pt x="588452" y="788054"/>
                </a:cubicBezTo>
                <a:lnTo>
                  <a:pt x="588452" y="707812"/>
                </a:lnTo>
                <a:lnTo>
                  <a:pt x="564593" y="707812"/>
                </a:lnTo>
                <a:lnTo>
                  <a:pt x="564593" y="687470"/>
                </a:lnTo>
                <a:lnTo>
                  <a:pt x="588452" y="687470"/>
                </a:lnTo>
                <a:lnTo>
                  <a:pt x="588452" y="654067"/>
                </a:lnTo>
                <a:close/>
                <a:moveTo>
                  <a:pt x="215731" y="345197"/>
                </a:moveTo>
                <a:lnTo>
                  <a:pt x="215731" y="408859"/>
                </a:lnTo>
                <a:lnTo>
                  <a:pt x="492328" y="408859"/>
                </a:lnTo>
                <a:lnTo>
                  <a:pt x="492328" y="345197"/>
                </a:lnTo>
                <a:close/>
                <a:moveTo>
                  <a:pt x="993070" y="262877"/>
                </a:moveTo>
                <a:lnTo>
                  <a:pt x="993070" y="285378"/>
                </a:lnTo>
                <a:cubicBezTo>
                  <a:pt x="1006973" y="305135"/>
                  <a:pt x="1022888" y="322879"/>
                  <a:pt x="1040816" y="338612"/>
                </a:cubicBezTo>
                <a:cubicBezTo>
                  <a:pt x="1071548" y="317391"/>
                  <a:pt x="1102282" y="292146"/>
                  <a:pt x="1133014" y="262877"/>
                </a:cubicBezTo>
                <a:close/>
                <a:moveTo>
                  <a:pt x="782878" y="262877"/>
                </a:moveTo>
                <a:cubicBezTo>
                  <a:pt x="805196" y="279341"/>
                  <a:pt x="829526" y="298366"/>
                  <a:pt x="855869" y="319952"/>
                </a:cubicBezTo>
                <a:lnTo>
                  <a:pt x="810867" y="368796"/>
                </a:lnTo>
                <a:cubicBezTo>
                  <a:pt x="848551" y="351234"/>
                  <a:pt x="884223" y="333307"/>
                  <a:pt x="917883" y="315013"/>
                </a:cubicBezTo>
                <a:lnTo>
                  <a:pt x="917883" y="262877"/>
                </a:lnTo>
                <a:close/>
                <a:moveTo>
                  <a:pt x="215731" y="214582"/>
                </a:moveTo>
                <a:lnTo>
                  <a:pt x="215731" y="274951"/>
                </a:lnTo>
                <a:lnTo>
                  <a:pt x="492328" y="274951"/>
                </a:lnTo>
                <a:lnTo>
                  <a:pt x="492328" y="214582"/>
                </a:lnTo>
                <a:close/>
                <a:moveTo>
                  <a:pt x="215731" y="83967"/>
                </a:moveTo>
                <a:lnTo>
                  <a:pt x="215731" y="144335"/>
                </a:lnTo>
                <a:lnTo>
                  <a:pt x="492328" y="144335"/>
                </a:lnTo>
                <a:lnTo>
                  <a:pt x="492328" y="83967"/>
                </a:lnTo>
                <a:close/>
                <a:moveTo>
                  <a:pt x="137801" y="11525"/>
                </a:moveTo>
                <a:lnTo>
                  <a:pt x="570258" y="11525"/>
                </a:lnTo>
                <a:lnTo>
                  <a:pt x="570258" y="518619"/>
                </a:lnTo>
                <a:lnTo>
                  <a:pt x="492328" y="518619"/>
                </a:lnTo>
                <a:lnTo>
                  <a:pt x="492328" y="481301"/>
                </a:lnTo>
                <a:lnTo>
                  <a:pt x="215731" y="481301"/>
                </a:lnTo>
                <a:lnTo>
                  <a:pt x="215731" y="518619"/>
                </a:lnTo>
                <a:lnTo>
                  <a:pt x="137801" y="518619"/>
                </a:lnTo>
                <a:close/>
                <a:moveTo>
                  <a:pt x="729095" y="0"/>
                </a:moveTo>
                <a:lnTo>
                  <a:pt x="1149479" y="0"/>
                </a:lnTo>
                <a:lnTo>
                  <a:pt x="1149479" y="198667"/>
                </a:lnTo>
                <a:lnTo>
                  <a:pt x="1225762" y="198667"/>
                </a:lnTo>
                <a:lnTo>
                  <a:pt x="1225762" y="262877"/>
                </a:lnTo>
                <a:lnTo>
                  <a:pt x="1139051" y="262877"/>
                </a:lnTo>
                <a:lnTo>
                  <a:pt x="1190090" y="316111"/>
                </a:lnTo>
                <a:cubicBezTo>
                  <a:pt x="1157528" y="337697"/>
                  <a:pt x="1126612" y="358917"/>
                  <a:pt x="1097342" y="379772"/>
                </a:cubicBezTo>
                <a:cubicBezTo>
                  <a:pt x="1134661" y="401724"/>
                  <a:pt x="1177834" y="418737"/>
                  <a:pt x="1226860" y="430811"/>
                </a:cubicBezTo>
                <a:cubicBezTo>
                  <a:pt x="1204908" y="460080"/>
                  <a:pt x="1188626" y="482947"/>
                  <a:pt x="1178016" y="499411"/>
                </a:cubicBezTo>
                <a:cubicBezTo>
                  <a:pt x="1104477" y="473069"/>
                  <a:pt x="1042828" y="431177"/>
                  <a:pt x="993070" y="373735"/>
                </a:cubicBezTo>
                <a:lnTo>
                  <a:pt x="993070" y="433555"/>
                </a:lnTo>
                <a:cubicBezTo>
                  <a:pt x="993070" y="488435"/>
                  <a:pt x="970203" y="516973"/>
                  <a:pt x="924469" y="519168"/>
                </a:cubicBezTo>
                <a:cubicBezTo>
                  <a:pt x="902517" y="520632"/>
                  <a:pt x="875077" y="521546"/>
                  <a:pt x="842149" y="521912"/>
                </a:cubicBezTo>
                <a:cubicBezTo>
                  <a:pt x="836660" y="494472"/>
                  <a:pt x="831172" y="471056"/>
                  <a:pt x="825684" y="451665"/>
                </a:cubicBezTo>
                <a:cubicBezTo>
                  <a:pt x="851295" y="453495"/>
                  <a:pt x="871052" y="454226"/>
                  <a:pt x="884955" y="453861"/>
                </a:cubicBezTo>
                <a:cubicBezTo>
                  <a:pt x="906907" y="453861"/>
                  <a:pt x="917883" y="442153"/>
                  <a:pt x="917883" y="418737"/>
                </a:cubicBezTo>
                <a:lnTo>
                  <a:pt x="917883" y="390748"/>
                </a:lnTo>
                <a:cubicBezTo>
                  <a:pt x="835197" y="433555"/>
                  <a:pt x="768426" y="469593"/>
                  <a:pt x="717570" y="498862"/>
                </a:cubicBezTo>
                <a:lnTo>
                  <a:pt x="681349" y="426420"/>
                </a:lnTo>
                <a:cubicBezTo>
                  <a:pt x="725253" y="408127"/>
                  <a:pt x="766962" y="389651"/>
                  <a:pt x="806476" y="370991"/>
                </a:cubicBezTo>
                <a:cubicBezTo>
                  <a:pt x="776475" y="342453"/>
                  <a:pt x="748669" y="318489"/>
                  <a:pt x="723058" y="299098"/>
                </a:cubicBezTo>
                <a:lnTo>
                  <a:pt x="754340" y="262877"/>
                </a:lnTo>
                <a:lnTo>
                  <a:pt x="683544" y="262877"/>
                </a:lnTo>
                <a:lnTo>
                  <a:pt x="683544" y="198667"/>
                </a:lnTo>
                <a:lnTo>
                  <a:pt x="1074292" y="198667"/>
                </a:lnTo>
                <a:lnTo>
                  <a:pt x="1074292" y="161897"/>
                </a:lnTo>
                <a:lnTo>
                  <a:pt x="748303" y="161897"/>
                </a:lnTo>
                <a:lnTo>
                  <a:pt x="748303" y="100980"/>
                </a:lnTo>
                <a:lnTo>
                  <a:pt x="1074292" y="100980"/>
                </a:lnTo>
                <a:lnTo>
                  <a:pt x="1074292" y="64210"/>
                </a:lnTo>
                <a:lnTo>
                  <a:pt x="729095" y="64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78" tIns="34289" rIns="68578" bIns="34289" numCol="1" spcCol="0" rtlCol="0" fromWordArt="0" anchor="t" anchorCtr="0" forceAA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lvl="0"/>
            <a:endParaRPr lang="en-US" altLang="zh-CN" sz="15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785" name="文本框 50"/>
            <p:cNvSpPr txBox="1"/>
            <p:nvPr/>
          </p:nvSpPr>
          <p:spPr>
            <a:xfrm>
              <a:off x="393745" y="391831"/>
              <a:ext cx="13589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问答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86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787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42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88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789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90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791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792" name="文本框 1"/>
          <p:cNvSpPr txBox="1"/>
          <p:nvPr/>
        </p:nvSpPr>
        <p:spPr>
          <a:xfrm>
            <a:off x="430306" y="1013012"/>
            <a:ext cx="8238565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你对比赛有什么问题？</a:t>
            </a:r>
            <a:endParaRPr lang="en-US" altLang="zh-CN" sz="1600" dirty="0"/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你对学习有什么问题？</a:t>
            </a:r>
            <a:endParaRPr lang="en-US" altLang="zh-CN" sz="1600" dirty="0"/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你对</a:t>
            </a:r>
            <a:r>
              <a:rPr lang="en-US" altLang="zh-CN" sz="1600" dirty="0"/>
              <a:t>PPT</a:t>
            </a:r>
            <a:r>
              <a:rPr lang="zh-CN" altLang="en-US" sz="1600" dirty="0"/>
              <a:t>内容有什么问题？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TextBox 4"/>
          <p:cNvSpPr txBox="1"/>
          <p:nvPr/>
        </p:nvSpPr>
        <p:spPr>
          <a:xfrm>
            <a:off x="1384459" y="911042"/>
            <a:ext cx="5987415" cy="168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Datawhale</a:t>
            </a: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一个专注于AI领域的开源组织</a:t>
            </a:r>
          </a:p>
        </p:txBody>
      </p:sp>
      <p:sp>
        <p:nvSpPr>
          <p:cNvPr id="1048797" name="矩形 1"/>
          <p:cNvSpPr/>
          <p:nvPr/>
        </p:nvSpPr>
        <p:spPr>
          <a:xfrm>
            <a:off x="2517934" y="1259657"/>
            <a:ext cx="776288" cy="711041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097160" name="图片 2"/>
          <p:cNvPicPr>
            <a:picLocks noChangeAspect="1"/>
          </p:cNvPicPr>
          <p:nvPr/>
        </p:nvPicPr>
        <p:blipFill>
          <a:blip r:embed="rId5"/>
          <a:srcRect l="15781" t="11667" r="16955" b="31289"/>
          <a:stretch>
            <a:fillRect/>
          </a:stretch>
        </p:blipFill>
        <p:spPr>
          <a:xfrm>
            <a:off x="3573304" y="2931294"/>
            <a:ext cx="1609725" cy="15811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9"/>
          <p:cNvGrpSpPr/>
          <p:nvPr/>
        </p:nvGrpSpPr>
        <p:grpSpPr>
          <a:xfrm>
            <a:off x="358185" y="268539"/>
            <a:ext cx="5255212" cy="382971"/>
            <a:chOff x="393745" y="386806"/>
            <a:chExt cx="7006949" cy="510628"/>
          </a:xfrm>
        </p:grpSpPr>
        <p:sp>
          <p:nvSpPr>
            <p:cNvPr id="1048597" name="文本框 50"/>
            <p:cNvSpPr txBox="1"/>
            <p:nvPr/>
          </p:nvSpPr>
          <p:spPr>
            <a:xfrm>
              <a:off x="393745" y="391831"/>
              <a:ext cx="1277577" cy="4292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赛事资源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598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599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28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00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01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02" name="文本框 4"/>
          <p:cNvSpPr txBox="1"/>
          <p:nvPr/>
        </p:nvSpPr>
        <p:spPr>
          <a:xfrm>
            <a:off x="7709647" y="274320"/>
            <a:ext cx="120702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603" name="PA-装饰 矩形 10"/>
          <p:cNvSpPr/>
          <p:nvPr>
            <p:custDataLst>
              <p:tags r:id="rId1"/>
            </p:custDataLst>
          </p:nvPr>
        </p:nvSpPr>
        <p:spPr>
          <a:xfrm>
            <a:off x="358185" y="0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04" name="文本框 10"/>
          <p:cNvSpPr txBox="1"/>
          <p:nvPr/>
        </p:nvSpPr>
        <p:spPr>
          <a:xfrm>
            <a:off x="430306" y="1013012"/>
            <a:ext cx="823856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天池新人赛由天池与</a:t>
            </a:r>
            <a:r>
              <a:rPr lang="en-US" altLang="zh-CN" sz="1600" dirty="0"/>
              <a:t>Datawhale</a:t>
            </a:r>
            <a:r>
              <a:rPr lang="zh-CN" altLang="en-US" sz="1600" dirty="0"/>
              <a:t>联合发起，并</a:t>
            </a:r>
            <a:r>
              <a:rPr lang="zh-CN" altLang="en-US" sz="1600" dirty="0">
                <a:sym typeface="+mn-ea"/>
              </a:rPr>
              <a:t>提供学习内容和</a:t>
            </a:r>
            <a:r>
              <a:rPr lang="zh-CN" altLang="en-US" sz="1600" dirty="0"/>
              <a:t>组织学习：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GB" altLang="zh-CN" sz="1600" dirty="0"/>
              <a:t>Datawha</a:t>
            </a:r>
            <a:r>
              <a:rPr lang="en-US" altLang="zh-CN" sz="1600" dirty="0"/>
              <a:t>l</a:t>
            </a:r>
            <a:r>
              <a:rPr lang="en-GB" altLang="zh-CN" sz="1600" dirty="0"/>
              <a:t>e</a:t>
            </a:r>
            <a:r>
              <a:rPr lang="zh-CN" altLang="en-US" sz="1600" dirty="0"/>
              <a:t>是一个专注于数据科学与</a:t>
            </a:r>
            <a:r>
              <a:rPr lang="en-GB" altLang="zh-CN" sz="1600" dirty="0"/>
              <a:t>AI</a:t>
            </a:r>
            <a:r>
              <a:rPr lang="zh-CN" altLang="en-US" sz="1600" dirty="0"/>
              <a:t>领域的开源组织；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CV</a:t>
            </a:r>
            <a:r>
              <a:rPr lang="zh-CN" altLang="zh-CN" sz="1600" dirty="0"/>
              <a:t>直播</a:t>
            </a:r>
            <a:r>
              <a:rPr lang="en-US" altLang="zh-CN" sz="1600" dirty="0"/>
              <a:t>PPT </a:t>
            </a:r>
            <a:r>
              <a:rPr lang="zh-CN" altLang="en-US" sz="1600" dirty="0"/>
              <a:t>可关注</a:t>
            </a:r>
            <a:r>
              <a:rPr lang="en-US" altLang="zh-CN" sz="1600" dirty="0"/>
              <a:t>Datawhale</a:t>
            </a:r>
            <a:r>
              <a:rPr lang="zh-CN" altLang="en-US" sz="1600" dirty="0"/>
              <a:t>，</a:t>
            </a:r>
            <a:r>
              <a:rPr lang="zh-CN" altLang="zh-CN" sz="1600" dirty="0"/>
              <a:t>回复关键词 </a:t>
            </a:r>
            <a:r>
              <a:rPr lang="en-US" altLang="zh-CN" sz="1600" b="1" dirty="0">
                <a:solidFill>
                  <a:schemeClr val="accent1">
                    <a:lumMod val="50000"/>
                  </a:schemeClr>
                </a:solidFill>
              </a:rPr>
              <a:t>CV</a:t>
            </a:r>
            <a:r>
              <a:rPr lang="zh-CN" altLang="en-US" sz="1600" b="1" dirty="0">
                <a:solidFill>
                  <a:schemeClr val="accent1">
                    <a:lumMod val="50000"/>
                  </a:schemeClr>
                </a:solidFill>
              </a:rPr>
              <a:t>直播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zh-CN" altLang="zh-CN" sz="1600" dirty="0"/>
              <a:t>下载</a:t>
            </a:r>
            <a:r>
              <a:rPr lang="zh-CN" altLang="en-US" sz="1600" dirty="0"/>
              <a:t>；</a:t>
            </a:r>
            <a:endParaRPr lang="en-GB" altLang="zh-CN" sz="16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dirty="0"/>
              <a:t>同时可以加入</a:t>
            </a:r>
            <a:r>
              <a:rPr lang="en-US" altLang="zh-CN" sz="1600" dirty="0"/>
              <a:t>Datawhale</a:t>
            </a:r>
            <a:r>
              <a:rPr lang="zh-CN" altLang="zh-CN" sz="1600" dirty="0"/>
              <a:t>数据竞赛交流群，一起组队参赛，交流学习；</a:t>
            </a:r>
            <a:endParaRPr lang="en-GB" altLang="zh-CN" sz="1600" dirty="0"/>
          </a:p>
        </p:txBody>
      </p:sp>
      <p:pic>
        <p:nvPicPr>
          <p:cNvPr id="2097152" name="图片 11"/>
          <p:cNvPicPr>
            <a:picLocks noChangeAspect="1"/>
          </p:cNvPicPr>
          <p:nvPr/>
        </p:nvPicPr>
        <p:blipFill>
          <a:blip r:embed="rId5"/>
          <a:srcRect l="15781" t="11667" r="16955" b="31289"/>
          <a:stretch>
            <a:fillRect/>
          </a:stretch>
        </p:blipFill>
        <p:spPr>
          <a:xfrm>
            <a:off x="3573304" y="2931294"/>
            <a:ext cx="16097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 amt="10000"/>
          </a:blip>
          <a:stretch>
            <a:fillRect t="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615" name="文本框 50"/>
            <p:cNvSpPr txBox="1"/>
            <p:nvPr/>
          </p:nvSpPr>
          <p:spPr>
            <a:xfrm>
              <a:off x="393745" y="391831"/>
              <a:ext cx="1277577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个人介绍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6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17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29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8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19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5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20" name="文本框 4"/>
          <p:cNvSpPr txBox="1"/>
          <p:nvPr/>
        </p:nvSpPr>
        <p:spPr>
          <a:xfrm>
            <a:off x="7709647" y="274320"/>
            <a:ext cx="1207023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621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22" name="文本框 10"/>
          <p:cNvSpPr txBox="1"/>
          <p:nvPr/>
        </p:nvSpPr>
        <p:spPr>
          <a:xfrm>
            <a:off x="430306" y="1013012"/>
            <a:ext cx="8238565" cy="305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GB" sz="1600" dirty="0"/>
              <a:t>阿水</a:t>
            </a:r>
            <a:r>
              <a:rPr lang="zh-CN" altLang="en-US" sz="1600" dirty="0"/>
              <a:t>，</a:t>
            </a:r>
            <a:r>
              <a:rPr lang="en-GB" altLang="zh-CN" sz="1600" dirty="0">
                <a:hlinkClick r:id="rId6"/>
              </a:rPr>
              <a:t>https://www.zhihu.com/people/finlayliu</a:t>
            </a:r>
            <a:endParaRPr lang="en-GB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GB" sz="1600" dirty="0"/>
              <a:t>天池</a:t>
            </a:r>
            <a:r>
              <a:rPr lang="zh-CN" altLang="en-US" sz="1600" dirty="0"/>
              <a:t>数据大神；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知乎小</a:t>
            </a:r>
            <a:r>
              <a:rPr lang="en-US" altLang="zh-CN" sz="1600" dirty="0"/>
              <a:t>V</a:t>
            </a:r>
            <a:r>
              <a:rPr lang="zh-CN" altLang="en-US" sz="1600" dirty="0"/>
              <a:t>，全网文章阅读量</a:t>
            </a:r>
            <a:r>
              <a:rPr lang="en-US" altLang="zh-CN" sz="1600" dirty="0"/>
              <a:t>20W+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数据科学爱好者，擅长计算机视觉；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/>
              <a:t>Datawhale</a:t>
            </a:r>
            <a:r>
              <a:rPr lang="zh-CN" altLang="en-US" sz="1600"/>
              <a:t>成员</a:t>
            </a:r>
            <a:r>
              <a:rPr lang="zh-CN" altLang="en-US" sz="1600" smtClean="0"/>
              <a:t>，</a:t>
            </a:r>
            <a:r>
              <a:rPr lang="zh-CN" altLang="en-US" sz="1600"/>
              <a:t>开</a:t>
            </a:r>
            <a:r>
              <a:rPr lang="zh-CN" altLang="en-US" sz="1600" smtClean="0"/>
              <a:t>源贡献者</a:t>
            </a:r>
            <a:r>
              <a:rPr lang="zh-CN" altLang="en-US" sz="1600" smtClean="0"/>
              <a:t>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GB" altLang="zh-CN" sz="1600" dirty="0">
              <a:hlinkClick r:id="rId7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hlinkClick r:id="rId7"/>
              </a:rPr>
              <a:t>数据竞赛开源项目发起人：</a:t>
            </a:r>
            <a:endParaRPr lang="en-GB" altLang="zh-CN" sz="1600" dirty="0">
              <a:hlinkClick r:id="rId7"/>
            </a:endParaRPr>
          </a:p>
          <a:p>
            <a:pPr>
              <a:lnSpc>
                <a:spcPct val="150000"/>
              </a:lnSpc>
            </a:pPr>
            <a:r>
              <a:rPr lang="en-GB" altLang="zh-CN" sz="1600" dirty="0">
                <a:hlinkClick r:id="rId7"/>
              </a:rPr>
              <a:t>https://github.com/datawhalechina/competition-baseline</a:t>
            </a:r>
            <a:endParaRPr lang="en-US" altLang="zh-CN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39" y="1288952"/>
            <a:ext cx="2125408" cy="21254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PA-装饰 矩形 10"/>
          <p:cNvSpPr/>
          <p:nvPr>
            <p:custDataLst>
              <p:tags r:id="rId2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27" name="PA-装饰 矩形 7"/>
          <p:cNvSpPr/>
          <p:nvPr>
            <p:custDataLst>
              <p:tags r:id="rId3"/>
            </p:custDataLst>
          </p:nvPr>
        </p:nvSpPr>
        <p:spPr>
          <a:xfrm>
            <a:off x="2292248" y="2121349"/>
            <a:ext cx="4565142" cy="1472684"/>
          </a:xfrm>
          <a:prstGeom prst="rect">
            <a:avLst/>
          </a:prstGeom>
          <a:noFill/>
          <a:ln w="28575">
            <a:solidFill>
              <a:srgbClr val="13192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28" name="PA-装饰 矩形 1"/>
          <p:cNvSpPr/>
          <p:nvPr>
            <p:custDataLst>
              <p:tags r:id="rId4"/>
            </p:custDataLst>
          </p:nvPr>
        </p:nvSpPr>
        <p:spPr>
          <a:xfrm>
            <a:off x="2493416" y="2308801"/>
            <a:ext cx="4155948" cy="1102850"/>
          </a:xfrm>
          <a:prstGeom prst="rect">
            <a:avLst/>
          </a:prstGeom>
          <a:solidFill>
            <a:schemeClr val="bg1"/>
          </a:solidFill>
          <a:ln w="28575">
            <a:solidFill>
              <a:srgbClr val="131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29" name="PA-文本 AutoShape 3"/>
          <p:cNvSpPr>
            <a:spLocks noChangeAspect="1" noChangeArrowheads="1" noTextEdit="1"/>
          </p:cNvSpPr>
          <p:nvPr>
            <p:custDataLst>
              <p:tags r:id="rId5"/>
            </p:custDataLst>
          </p:nvPr>
        </p:nvSpPr>
        <p:spPr bwMode="auto">
          <a:xfrm>
            <a:off x="2569610" y="2617072"/>
            <a:ext cx="3993642" cy="701834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algn="ctr">
              <a:lnSpc>
                <a:spcPct val="90000"/>
              </a:lnSpc>
            </a:pPr>
            <a:r>
              <a:rPr lang="en-US" altLang="zh-CN" sz="2700" b="1" spc="140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Part 1 </a:t>
            </a:r>
            <a:r>
              <a:rPr lang="zh-CN" altLang="en-US" sz="2700" b="1" spc="140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比赛介绍</a:t>
            </a:r>
            <a:endParaRPr lang="en-US" altLang="zh-CN" sz="2700" b="1" spc="140" dirty="0">
              <a:solidFill>
                <a:srgbClr val="1319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048630" name="矩形 5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8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31" name="文本框 8"/>
          <p:cNvSpPr txBox="1"/>
          <p:nvPr/>
        </p:nvSpPr>
        <p:spPr>
          <a:xfrm>
            <a:off x="7718612" y="274320"/>
            <a:ext cx="119805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635" name="文本框 50"/>
            <p:cNvSpPr txBox="1"/>
            <p:nvPr/>
          </p:nvSpPr>
          <p:spPr>
            <a:xfrm>
              <a:off x="393745" y="391831"/>
              <a:ext cx="1277577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比赛介绍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36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37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0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38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39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40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641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42" name="文本框 1"/>
          <p:cNvSpPr txBox="1"/>
          <p:nvPr/>
        </p:nvSpPr>
        <p:spPr>
          <a:xfrm>
            <a:off x="430306" y="1013012"/>
            <a:ext cx="8238565" cy="3469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本次新人赛是</a:t>
            </a:r>
            <a:r>
              <a:rPr lang="en-GB" altLang="zh-CN" sz="1600" dirty="0"/>
              <a:t>Datawhale</a:t>
            </a:r>
            <a:r>
              <a:rPr lang="zh-CN" altLang="en-US" sz="1600" dirty="0"/>
              <a:t>与天池联合发起的零基础入门系列赛事第二场：零基础入门</a:t>
            </a:r>
            <a:r>
              <a:rPr lang="en-GB" altLang="zh-CN" sz="1600" dirty="0"/>
              <a:t>CV</a:t>
            </a:r>
            <a:r>
              <a:rPr lang="zh-CN" altLang="en-US" sz="1600" dirty="0"/>
              <a:t>赛事之街景字符识别。</a:t>
            </a:r>
          </a:p>
          <a:p>
            <a:endParaRPr lang="en-US" altLang="zh-CN" sz="1600" dirty="0"/>
          </a:p>
          <a:p>
            <a:r>
              <a:rPr lang="zh-CN" altLang="en-US" sz="1600" dirty="0"/>
              <a:t>零基础入门系列赛事：</a:t>
            </a:r>
            <a:endParaRPr lang="en-US" altLang="zh-CN" sz="1600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/>
              <a:t>比赛为个人赛，但可以组队学习；</a:t>
            </a:r>
            <a:endParaRPr lang="en-US" altLang="zh-CN" sz="1600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en-GB" altLang="zh-CN" sz="1600" dirty="0"/>
              <a:t>Datawhale</a:t>
            </a:r>
            <a:r>
              <a:rPr lang="zh-CN" altLang="en-GB" sz="1600" dirty="0"/>
              <a:t>提供</a:t>
            </a:r>
            <a:r>
              <a:rPr lang="zh-CN" altLang="en-US" sz="1600" dirty="0"/>
              <a:t>组队学习社群，组队打卡学习；</a:t>
            </a:r>
            <a:endParaRPr lang="en-US" altLang="zh-CN" sz="1600" dirty="0"/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sz="1600" dirty="0"/>
              <a:t>全程</a:t>
            </a:r>
            <a:r>
              <a:rPr lang="en-US" altLang="zh-CN" sz="1600" dirty="0"/>
              <a:t>360</a:t>
            </a:r>
            <a:r>
              <a:rPr lang="zh-CN" altLang="en-US" sz="1600" dirty="0"/>
              <a:t>度分享，包括</a:t>
            </a:r>
            <a:r>
              <a:rPr lang="en-US" altLang="zh-CN" sz="1600" dirty="0"/>
              <a:t>baseline</a:t>
            </a:r>
            <a:r>
              <a:rPr lang="zh-CN" altLang="en-US" sz="1600" dirty="0"/>
              <a:t>和比赛知识点；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零基础入门数据挖掘之二手车交易价格预测大赛</a:t>
            </a:r>
            <a:endParaRPr lang="en-US" altLang="zh-CN" sz="1600" dirty="0"/>
          </a:p>
          <a:p>
            <a:r>
              <a:rPr lang="zh-CN" altLang="en-US" sz="1600" dirty="0"/>
              <a:t>第一场：</a:t>
            </a:r>
            <a:r>
              <a:rPr lang="en-GB" altLang="zh-CN" sz="1600" dirty="0">
                <a:hlinkClick r:id="rId5"/>
              </a:rPr>
              <a:t>https://tianchi.aliyun.com/competition/entrance/231784/introduction</a:t>
            </a:r>
            <a:r>
              <a:rPr lang="zh-CN" altLang="en-US" sz="1600" dirty="0"/>
              <a:t/>
            </a:r>
            <a:br>
              <a:rPr lang="zh-CN" altLang="en-US" sz="1600" dirty="0"/>
            </a:br>
            <a:endParaRPr lang="en-US" altLang="zh-CN" sz="1600" dirty="0"/>
          </a:p>
          <a:p>
            <a:r>
              <a:rPr lang="zh-CN" altLang="en-US" sz="1600" dirty="0"/>
              <a:t>零基础入门</a:t>
            </a:r>
            <a:r>
              <a:rPr lang="en-GB" altLang="zh-CN" sz="1600" dirty="0"/>
              <a:t>CV</a:t>
            </a:r>
            <a:r>
              <a:rPr lang="zh-CN" altLang="en-US" sz="1600" dirty="0"/>
              <a:t>赛事之街景字符识别</a:t>
            </a:r>
            <a:endParaRPr kumimoji="1" lang="en-US" altLang="zh-CN" sz="1600" dirty="0"/>
          </a:p>
          <a:p>
            <a:r>
              <a:rPr kumimoji="1" lang="zh-CN" altLang="en-US" sz="1600" dirty="0"/>
              <a:t>第二场：</a:t>
            </a:r>
            <a:r>
              <a:rPr lang="en-GB" altLang="zh-CN" sz="1600" dirty="0">
                <a:hlinkClick r:id="rId6"/>
              </a:rPr>
              <a:t>https://tianchi.aliyun.com/competition/entrance/531795/introduction</a:t>
            </a:r>
            <a:endParaRPr lang="en-GB" altLang="zh-CN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646" name="文本框 50"/>
            <p:cNvSpPr txBox="1"/>
            <p:nvPr/>
          </p:nvSpPr>
          <p:spPr>
            <a:xfrm>
              <a:off x="393745" y="391831"/>
              <a:ext cx="1277577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比赛介绍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47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48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1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49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50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51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652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53" name="文本框 1"/>
          <p:cNvSpPr txBox="1"/>
          <p:nvPr/>
        </p:nvSpPr>
        <p:spPr>
          <a:xfrm>
            <a:off x="430306" y="1013012"/>
            <a:ext cx="8238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GB" sz="1600" dirty="0"/>
              <a:t>本次</a:t>
            </a:r>
            <a:r>
              <a:rPr lang="zh-CN" altLang="en-US" sz="1600" dirty="0"/>
              <a:t>竞赛是</a:t>
            </a:r>
            <a:r>
              <a:rPr lang="en-GB" altLang="zh-CN" sz="1600" dirty="0"/>
              <a:t>Datawhale</a:t>
            </a:r>
            <a:r>
              <a:rPr lang="zh-CN" altLang="en-US" sz="1600" dirty="0"/>
              <a:t>联合天池的系列学习（数据挖掘、</a:t>
            </a:r>
            <a:r>
              <a:rPr lang="en-GB" altLang="zh-CN" sz="1600" dirty="0"/>
              <a:t>CV</a:t>
            </a:r>
            <a:r>
              <a:rPr lang="zh-CN" altLang="en-GB" sz="1600" dirty="0"/>
              <a:t>、</a:t>
            </a:r>
            <a:r>
              <a:rPr lang="en-GB" altLang="zh-CN" sz="1600" dirty="0"/>
              <a:t>NLP</a:t>
            </a:r>
            <a:r>
              <a:rPr lang="zh-CN" altLang="en-GB" sz="1600" dirty="0"/>
              <a:t>、</a:t>
            </a:r>
            <a:r>
              <a:rPr lang="zh-CN" altLang="en-US" sz="1600" dirty="0"/>
              <a:t>机器学习、深度学习、推荐系统）第二场。</a:t>
            </a:r>
          </a:p>
        </p:txBody>
      </p:sp>
      <p:pic>
        <p:nvPicPr>
          <p:cNvPr id="209715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588" y="2052500"/>
            <a:ext cx="685800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657" name="文本框 50"/>
            <p:cNvSpPr txBox="1"/>
            <p:nvPr/>
          </p:nvSpPr>
          <p:spPr>
            <a:xfrm>
              <a:off x="393745" y="391831"/>
              <a:ext cx="1277577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比赛介绍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58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59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2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60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61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62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663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64" name="文本框 1"/>
          <p:cNvSpPr txBox="1"/>
          <p:nvPr/>
        </p:nvSpPr>
        <p:spPr>
          <a:xfrm>
            <a:off x="430306" y="1013012"/>
            <a:ext cx="82385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赛题主题：</a:t>
            </a:r>
            <a:r>
              <a:rPr lang="zh-CN" altLang="zh-CN" sz="1600" dirty="0"/>
              <a:t>赛题以计算机视觉中字符识别为背景，要求选手预测真实场景下的字符识别，这是一个典型的字符识别问题。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b="1" dirty="0"/>
              <a:t>赛题目标：</a:t>
            </a:r>
            <a:r>
              <a:rPr lang="zh-CN" altLang="zh-CN" sz="1600" dirty="0"/>
              <a:t>通过这道赛题可以引导大家走入计算机视觉的世界，主要针对竞赛选手上手视觉赛题，提高对数据建模能力。</a:t>
            </a:r>
          </a:p>
          <a:p>
            <a:endParaRPr lang="zh-CN" altLang="en-US" sz="1600" dirty="0"/>
          </a:p>
        </p:txBody>
      </p:sp>
      <p:pic>
        <p:nvPicPr>
          <p:cNvPr id="2097154" name="图片 12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1150" y="1711484"/>
            <a:ext cx="3441700" cy="2296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49"/>
          <p:cNvGrpSpPr/>
          <p:nvPr/>
        </p:nvGrpSpPr>
        <p:grpSpPr>
          <a:xfrm>
            <a:off x="358185" y="319339"/>
            <a:ext cx="5255212" cy="382971"/>
            <a:chOff x="393745" y="386806"/>
            <a:chExt cx="7006949" cy="510628"/>
          </a:xfrm>
        </p:grpSpPr>
        <p:sp>
          <p:nvSpPr>
            <p:cNvPr id="1048668" name="文本框 50"/>
            <p:cNvSpPr txBox="1"/>
            <p:nvPr/>
          </p:nvSpPr>
          <p:spPr>
            <a:xfrm>
              <a:off x="393745" y="391831"/>
              <a:ext cx="1277577" cy="430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rgbClr val="1319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比赛介绍</a:t>
              </a:r>
              <a:endParaRPr lang="en-US" altLang="zh-CN" sz="1500" b="1" dirty="0">
                <a:solidFill>
                  <a:srgbClr val="13192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69" name="文本框 56"/>
            <p:cNvSpPr txBox="1"/>
            <p:nvPr/>
          </p:nvSpPr>
          <p:spPr>
            <a:xfrm>
              <a:off x="3237161" y="386806"/>
              <a:ext cx="1685345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8670" name="文本框 57"/>
            <p:cNvSpPr txBox="1"/>
            <p:nvPr/>
          </p:nvSpPr>
          <p:spPr>
            <a:xfrm>
              <a:off x="6123117" y="391831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45733" name="直接连接符 59"/>
            <p:cNvCxnSpPr/>
            <p:nvPr/>
          </p:nvCxnSpPr>
          <p:spPr>
            <a:xfrm>
              <a:off x="711178" y="895741"/>
              <a:ext cx="661247" cy="1693"/>
            </a:xfrm>
            <a:prstGeom prst="line">
              <a:avLst/>
            </a:prstGeom>
            <a:ln w="57150">
              <a:solidFill>
                <a:srgbClr val="1319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71" name="文本框 60"/>
            <p:cNvSpPr txBox="1"/>
            <p:nvPr/>
          </p:nvSpPr>
          <p:spPr>
            <a:xfrm>
              <a:off x="4829588" y="394174"/>
              <a:ext cx="1277577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8672" name="矩形 3"/>
          <p:cNvSpPr/>
          <p:nvPr/>
        </p:nvSpPr>
        <p:spPr>
          <a:xfrm>
            <a:off x="7474744" y="257309"/>
            <a:ext cx="328613" cy="300990"/>
          </a:xfrm>
          <a:prstGeom prst="rect">
            <a:avLst/>
          </a:prstGeom>
          <a:blipFill rotWithShape="1">
            <a:blip r:embed="rId4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73" name="文本框 4"/>
          <p:cNvSpPr txBox="1"/>
          <p:nvPr/>
        </p:nvSpPr>
        <p:spPr>
          <a:xfrm>
            <a:off x="7736541" y="274320"/>
            <a:ext cx="1180129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131927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Datawhale</a:t>
            </a:r>
          </a:p>
        </p:txBody>
      </p:sp>
      <p:sp>
        <p:nvSpPr>
          <p:cNvPr id="1048674" name="PA-装饰 矩形 10"/>
          <p:cNvSpPr/>
          <p:nvPr>
            <p:custDataLst>
              <p:tags r:id="rId1"/>
            </p:custDataLst>
          </p:nvPr>
        </p:nvSpPr>
        <p:spPr>
          <a:xfrm>
            <a:off x="141605" y="144145"/>
            <a:ext cx="8860790" cy="5433060"/>
          </a:xfrm>
          <a:prstGeom prst="rect">
            <a:avLst/>
          </a:prstGeom>
          <a:noFill/>
          <a:ln>
            <a:solidFill>
              <a:srgbClr val="13192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48675" name="文本框 1"/>
          <p:cNvSpPr txBox="1"/>
          <p:nvPr/>
        </p:nvSpPr>
        <p:spPr>
          <a:xfrm>
            <a:off x="430306" y="1013012"/>
            <a:ext cx="823856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赛题数据：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赛题需要选手识别图片中所有的字符，为了降低比赛难度，我们提供了训练集、验证集和测试集中字符的位置框。 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注：数据集来源自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SVHN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，网页链接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http://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ufldl.stanford.edu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housenumbers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，并进行匿名处理和噪音处理，请各位选手使用比赛给定的数据集完成训练。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194304" name="表格 2"/>
          <p:cNvGraphicFramePr>
            <a:graphicFrameLocks noGrp="1"/>
          </p:cNvGraphicFramePr>
          <p:nvPr/>
        </p:nvGraphicFramePr>
        <p:xfrm>
          <a:off x="596260" y="2221306"/>
          <a:ext cx="5410200" cy="1752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73200"/>
                <a:gridCol w="3937000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Field</a:t>
                      </a:r>
                      <a:endParaRPr lang="zh-CN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Description</a:t>
                      </a:r>
                      <a:endParaRPr lang="zh-CN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top</a:t>
                      </a:r>
                      <a:endParaRPr lang="zh-CN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左上角坐标</a:t>
                      </a:r>
                      <a:r>
                        <a:rPr lang="en-US" sz="1400" kern="100">
                          <a:effectLst/>
                        </a:rPr>
                        <a:t>X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height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字符高度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left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左上角最表</a:t>
                      </a:r>
                      <a:r>
                        <a:rPr lang="en-US" sz="1400" kern="100">
                          <a:effectLst/>
                        </a:rPr>
                        <a:t>Y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width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字符宽度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label</a:t>
                      </a:r>
                      <a:endParaRPr lang="zh-CN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字符编码</a:t>
                      </a:r>
                      <a:endParaRPr lang="zh-CN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76200" marR="76200" marT="57150" marB="57150"/>
                </a:tc>
              </a:tr>
            </a:tbl>
          </a:graphicData>
        </a:graphic>
      </p:graphicFrame>
      <p:pic>
        <p:nvPicPr>
          <p:cNvPr id="2097155" name="图片 13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66364" y="2308676"/>
            <a:ext cx="2016760" cy="150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2|KeepOriginal|True|Content|None|"/>
  <p:tag name="PA" val="v5.2.6"/>
  <p:tag name="RESOURCELIBID_SMARTLAYOUT" val="5560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7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Subtitle|None|"/>
  <p:tag name="PA" val="v5.2.6"/>
  <p:tag name="RESOURCELIBID_SMARTLAYOUT" val="55607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7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6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6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6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6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1|NoFill|#FFFFFF|False|True|"/>
  <p:tag name="RESOURCELIBID_SMARTLAYOUT" val="556068"/>
</p:tagLst>
</file>

<file path=ppt/theme/theme1.xml><?xml version="1.0" encoding="utf-8"?>
<a:theme xmlns:a="http://schemas.openxmlformats.org/drawingml/2006/main" name="Office 主题​​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noFill/>
        <a:noFill/>
        <a:noFill/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1370</Words>
  <Application>Microsoft Office PowerPoint</Application>
  <PresentationFormat>自定义</PresentationFormat>
  <Paragraphs>212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DengXian</vt:lpstr>
      <vt:lpstr>Wingdings</vt:lpstr>
      <vt:lpstr>Times New Roman</vt:lpstr>
      <vt:lpstr>Arial Unicode MS</vt:lpstr>
      <vt:lpstr>等线 Light</vt:lpstr>
      <vt:lpstr>Microsoft YaHei</vt:lpstr>
      <vt:lpstr>Microsoft YaHei</vt:lpstr>
      <vt:lpstr>Arial</vt:lpstr>
      <vt:lpstr>等线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Microsoft 帐户</cp:lastModifiedBy>
  <cp:revision>9</cp:revision>
  <dcterms:created xsi:type="dcterms:W3CDTF">2020-05-20T15:02:40Z</dcterms:created>
  <dcterms:modified xsi:type="dcterms:W3CDTF">2020-05-21T07:11:30Z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2052-1.9.1.2994</vt:lpwstr>
  </property>
</Properties>
</file>